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8.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3.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4.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5.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6.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61" r:id="rId2"/>
    <p:sldId id="262" r:id="rId3"/>
    <p:sldId id="258" r:id="rId4"/>
    <p:sldId id="259" r:id="rId5"/>
    <p:sldId id="260" r:id="rId6"/>
    <p:sldId id="264" r:id="rId7"/>
    <p:sldId id="265" r:id="rId8"/>
    <p:sldId id="266" r:id="rId9"/>
    <p:sldId id="263" r:id="rId10"/>
    <p:sldId id="267" r:id="rId11"/>
    <p:sldId id="269" r:id="rId12"/>
    <p:sldId id="271" r:id="rId13"/>
    <p:sldId id="272"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0066CC"/>
    <a:srgbClr val="00808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87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AB0967-91C4-4605-8FD3-0B7CE98BEE14}" type="datetimeFigureOut">
              <a:rPr lang="en-US" smtClean="0"/>
              <a:t>29/4/2020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F51D55-E4EF-4EE9-8840-E2BD11F2D8B1}" type="slidenum">
              <a:rPr lang="en-US" smtClean="0"/>
              <a:t>‹#›</a:t>
            </a:fld>
            <a:endParaRPr lang="en-US"/>
          </a:p>
        </p:txBody>
      </p:sp>
    </p:spTree>
    <p:extLst>
      <p:ext uri="{BB962C8B-B14F-4D97-AF65-F5344CB8AC3E}">
        <p14:creationId xmlns:p14="http://schemas.microsoft.com/office/powerpoint/2010/main" val="3820435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D0369-0D29-4FD2-A88A-0CFE19E936CB}" type="slidenum">
              <a:rPr lang="en-US" smtClean="0"/>
              <a:t>2</a:t>
            </a:fld>
            <a:endParaRPr lang="en-US"/>
          </a:p>
        </p:txBody>
      </p:sp>
    </p:spTree>
    <p:extLst>
      <p:ext uri="{BB962C8B-B14F-4D97-AF65-F5344CB8AC3E}">
        <p14:creationId xmlns:p14="http://schemas.microsoft.com/office/powerpoint/2010/main" val="1365464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D0369-0D29-4FD2-A88A-0CFE19E936CB}" type="slidenum">
              <a:rPr lang="en-US" smtClean="0"/>
              <a:t>24</a:t>
            </a:fld>
            <a:endParaRPr lang="en-US"/>
          </a:p>
        </p:txBody>
      </p:sp>
    </p:spTree>
    <p:extLst>
      <p:ext uri="{BB962C8B-B14F-4D97-AF65-F5344CB8AC3E}">
        <p14:creationId xmlns:p14="http://schemas.microsoft.com/office/powerpoint/2010/main" val="1411459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D0369-0D29-4FD2-A88A-0CFE19E936CB}" type="slidenum">
              <a:rPr lang="en-US" smtClean="0"/>
              <a:t>25</a:t>
            </a:fld>
            <a:endParaRPr lang="en-US"/>
          </a:p>
        </p:txBody>
      </p:sp>
    </p:spTree>
    <p:extLst>
      <p:ext uri="{BB962C8B-B14F-4D97-AF65-F5344CB8AC3E}">
        <p14:creationId xmlns:p14="http://schemas.microsoft.com/office/powerpoint/2010/main" val="1107132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D0369-0D29-4FD2-A88A-0CFE19E936CB}" type="slidenum">
              <a:rPr lang="en-US" smtClean="0"/>
              <a:t>26</a:t>
            </a:fld>
            <a:endParaRPr lang="en-US"/>
          </a:p>
        </p:txBody>
      </p:sp>
    </p:spTree>
    <p:extLst>
      <p:ext uri="{BB962C8B-B14F-4D97-AF65-F5344CB8AC3E}">
        <p14:creationId xmlns:p14="http://schemas.microsoft.com/office/powerpoint/2010/main" val="543091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D0369-0D29-4FD2-A88A-0CFE19E936CB}" type="slidenum">
              <a:rPr lang="en-US" smtClean="0"/>
              <a:t>27</a:t>
            </a:fld>
            <a:endParaRPr lang="en-US"/>
          </a:p>
        </p:txBody>
      </p:sp>
    </p:spTree>
    <p:extLst>
      <p:ext uri="{BB962C8B-B14F-4D97-AF65-F5344CB8AC3E}">
        <p14:creationId xmlns:p14="http://schemas.microsoft.com/office/powerpoint/2010/main" val="2539752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D0369-0D29-4FD2-A88A-0CFE19E936CB}" type="slidenum">
              <a:rPr lang="en-US" smtClean="0"/>
              <a:t>28</a:t>
            </a:fld>
            <a:endParaRPr lang="en-US"/>
          </a:p>
        </p:txBody>
      </p:sp>
    </p:spTree>
    <p:extLst>
      <p:ext uri="{BB962C8B-B14F-4D97-AF65-F5344CB8AC3E}">
        <p14:creationId xmlns:p14="http://schemas.microsoft.com/office/powerpoint/2010/main" val="3916824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D0369-0D29-4FD2-A88A-0CFE19E936CB}" type="slidenum">
              <a:rPr lang="en-US" smtClean="0"/>
              <a:t>29</a:t>
            </a:fld>
            <a:endParaRPr lang="en-US"/>
          </a:p>
        </p:txBody>
      </p:sp>
    </p:spTree>
    <p:extLst>
      <p:ext uri="{BB962C8B-B14F-4D97-AF65-F5344CB8AC3E}">
        <p14:creationId xmlns:p14="http://schemas.microsoft.com/office/powerpoint/2010/main" val="4250692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D0369-0D29-4FD2-A88A-0CFE19E936CB}" type="slidenum">
              <a:rPr lang="en-US" smtClean="0"/>
              <a:t>31</a:t>
            </a:fld>
            <a:endParaRPr lang="en-US"/>
          </a:p>
        </p:txBody>
      </p:sp>
    </p:spTree>
    <p:extLst>
      <p:ext uri="{BB962C8B-B14F-4D97-AF65-F5344CB8AC3E}">
        <p14:creationId xmlns:p14="http://schemas.microsoft.com/office/powerpoint/2010/main" val="2891449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D0369-0D29-4FD2-A88A-0CFE19E936CB}" type="slidenum">
              <a:rPr lang="en-US" smtClean="0"/>
              <a:t>33</a:t>
            </a:fld>
            <a:endParaRPr lang="en-US"/>
          </a:p>
        </p:txBody>
      </p:sp>
    </p:spTree>
    <p:extLst>
      <p:ext uri="{BB962C8B-B14F-4D97-AF65-F5344CB8AC3E}">
        <p14:creationId xmlns:p14="http://schemas.microsoft.com/office/powerpoint/2010/main" val="817920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D0369-0D29-4FD2-A88A-0CFE19E936CB}" type="slidenum">
              <a:rPr lang="en-US" smtClean="0"/>
              <a:t>34</a:t>
            </a:fld>
            <a:endParaRPr lang="en-US"/>
          </a:p>
        </p:txBody>
      </p:sp>
    </p:spTree>
    <p:extLst>
      <p:ext uri="{BB962C8B-B14F-4D97-AF65-F5344CB8AC3E}">
        <p14:creationId xmlns:p14="http://schemas.microsoft.com/office/powerpoint/2010/main" val="2370538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D0369-0D29-4FD2-A88A-0CFE19E936CB}" type="slidenum">
              <a:rPr lang="en-US" smtClean="0"/>
              <a:t>35</a:t>
            </a:fld>
            <a:endParaRPr lang="en-US"/>
          </a:p>
        </p:txBody>
      </p:sp>
    </p:spTree>
    <p:extLst>
      <p:ext uri="{BB962C8B-B14F-4D97-AF65-F5344CB8AC3E}">
        <p14:creationId xmlns:p14="http://schemas.microsoft.com/office/powerpoint/2010/main" val="4016332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D0369-0D29-4FD2-A88A-0CFE19E936CB}" type="slidenum">
              <a:rPr lang="en-US" smtClean="0"/>
              <a:t>5</a:t>
            </a:fld>
            <a:endParaRPr lang="en-US"/>
          </a:p>
        </p:txBody>
      </p:sp>
    </p:spTree>
    <p:extLst>
      <p:ext uri="{BB962C8B-B14F-4D97-AF65-F5344CB8AC3E}">
        <p14:creationId xmlns:p14="http://schemas.microsoft.com/office/powerpoint/2010/main" val="1365464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D0369-0D29-4FD2-A88A-0CFE19E936CB}" type="slidenum">
              <a:rPr lang="en-US" smtClean="0"/>
              <a:t>9</a:t>
            </a:fld>
            <a:endParaRPr lang="en-US"/>
          </a:p>
        </p:txBody>
      </p:sp>
    </p:spTree>
    <p:extLst>
      <p:ext uri="{BB962C8B-B14F-4D97-AF65-F5344CB8AC3E}">
        <p14:creationId xmlns:p14="http://schemas.microsoft.com/office/powerpoint/2010/main" val="440232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D0369-0D29-4FD2-A88A-0CFE19E936CB}" type="slidenum">
              <a:rPr lang="en-US" smtClean="0"/>
              <a:t>10</a:t>
            </a:fld>
            <a:endParaRPr lang="en-US"/>
          </a:p>
        </p:txBody>
      </p:sp>
    </p:spTree>
    <p:extLst>
      <p:ext uri="{BB962C8B-B14F-4D97-AF65-F5344CB8AC3E}">
        <p14:creationId xmlns:p14="http://schemas.microsoft.com/office/powerpoint/2010/main" val="1365464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D0369-0D29-4FD2-A88A-0CFE19E936CB}" type="slidenum">
              <a:rPr lang="en-US" smtClean="0"/>
              <a:t>16</a:t>
            </a:fld>
            <a:endParaRPr lang="en-US"/>
          </a:p>
        </p:txBody>
      </p:sp>
    </p:spTree>
    <p:extLst>
      <p:ext uri="{BB962C8B-B14F-4D97-AF65-F5344CB8AC3E}">
        <p14:creationId xmlns:p14="http://schemas.microsoft.com/office/powerpoint/2010/main" val="1365464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D0369-0D29-4FD2-A88A-0CFE19E936CB}" type="slidenum">
              <a:rPr lang="en-US" smtClean="0"/>
              <a:t>18</a:t>
            </a:fld>
            <a:endParaRPr lang="en-US"/>
          </a:p>
        </p:txBody>
      </p:sp>
    </p:spTree>
    <p:extLst>
      <p:ext uri="{BB962C8B-B14F-4D97-AF65-F5344CB8AC3E}">
        <p14:creationId xmlns:p14="http://schemas.microsoft.com/office/powerpoint/2010/main" val="1365464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D0369-0D29-4FD2-A88A-0CFE19E936CB}" type="slidenum">
              <a:rPr lang="en-US" smtClean="0"/>
              <a:t>19</a:t>
            </a:fld>
            <a:endParaRPr lang="en-US"/>
          </a:p>
        </p:txBody>
      </p:sp>
    </p:spTree>
    <p:extLst>
      <p:ext uri="{BB962C8B-B14F-4D97-AF65-F5344CB8AC3E}">
        <p14:creationId xmlns:p14="http://schemas.microsoft.com/office/powerpoint/2010/main" val="829671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D0369-0D29-4FD2-A88A-0CFE19E936CB}" type="slidenum">
              <a:rPr lang="en-US" smtClean="0"/>
              <a:t>21</a:t>
            </a:fld>
            <a:endParaRPr lang="en-US"/>
          </a:p>
        </p:txBody>
      </p:sp>
    </p:spTree>
    <p:extLst>
      <p:ext uri="{BB962C8B-B14F-4D97-AF65-F5344CB8AC3E}">
        <p14:creationId xmlns:p14="http://schemas.microsoft.com/office/powerpoint/2010/main" val="3009340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D0369-0D29-4FD2-A88A-0CFE19E936CB}" type="slidenum">
              <a:rPr lang="en-US" smtClean="0"/>
              <a:t>22</a:t>
            </a:fld>
            <a:endParaRPr lang="en-US"/>
          </a:p>
        </p:txBody>
      </p:sp>
    </p:spTree>
    <p:extLst>
      <p:ext uri="{BB962C8B-B14F-4D97-AF65-F5344CB8AC3E}">
        <p14:creationId xmlns:p14="http://schemas.microsoft.com/office/powerpoint/2010/main" val="3032381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CEB6FA-03AD-454A-B203-60C5DDF5A209}" type="datetimeFigureOut">
              <a:rPr lang="en-US" smtClean="0"/>
              <a:t>29/4/2020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59CD3-148B-4E8A-B695-E5878B1B9F4A}" type="slidenum">
              <a:rPr lang="en-US" smtClean="0"/>
              <a:t>‹#›</a:t>
            </a:fld>
            <a:endParaRPr lang="en-US"/>
          </a:p>
        </p:txBody>
      </p:sp>
    </p:spTree>
    <p:extLst>
      <p:ext uri="{BB962C8B-B14F-4D97-AF65-F5344CB8AC3E}">
        <p14:creationId xmlns:p14="http://schemas.microsoft.com/office/powerpoint/2010/main" val="1264467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CEB6FA-03AD-454A-B203-60C5DDF5A209}" type="datetimeFigureOut">
              <a:rPr lang="en-US" smtClean="0"/>
              <a:t>29/4/2020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59CD3-148B-4E8A-B695-E5878B1B9F4A}" type="slidenum">
              <a:rPr lang="en-US" smtClean="0"/>
              <a:t>‹#›</a:t>
            </a:fld>
            <a:endParaRPr lang="en-US"/>
          </a:p>
        </p:txBody>
      </p:sp>
    </p:spTree>
    <p:extLst>
      <p:ext uri="{BB962C8B-B14F-4D97-AF65-F5344CB8AC3E}">
        <p14:creationId xmlns:p14="http://schemas.microsoft.com/office/powerpoint/2010/main" val="159113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CEB6FA-03AD-454A-B203-60C5DDF5A209}" type="datetimeFigureOut">
              <a:rPr lang="en-US" smtClean="0"/>
              <a:t>29/4/2020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59CD3-148B-4E8A-B695-E5878B1B9F4A}" type="slidenum">
              <a:rPr lang="en-US" smtClean="0"/>
              <a:t>‹#›</a:t>
            </a:fld>
            <a:endParaRPr lang="en-US"/>
          </a:p>
        </p:txBody>
      </p:sp>
    </p:spTree>
    <p:extLst>
      <p:ext uri="{BB962C8B-B14F-4D97-AF65-F5344CB8AC3E}">
        <p14:creationId xmlns:p14="http://schemas.microsoft.com/office/powerpoint/2010/main" val="3768460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813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CEB6FA-03AD-454A-B203-60C5DDF5A209}" type="datetimeFigureOut">
              <a:rPr lang="en-US" smtClean="0"/>
              <a:t>29/4/2020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59CD3-148B-4E8A-B695-E5878B1B9F4A}" type="slidenum">
              <a:rPr lang="en-US" smtClean="0"/>
              <a:t>‹#›</a:t>
            </a:fld>
            <a:endParaRPr lang="en-US"/>
          </a:p>
        </p:txBody>
      </p:sp>
    </p:spTree>
    <p:extLst>
      <p:ext uri="{BB962C8B-B14F-4D97-AF65-F5344CB8AC3E}">
        <p14:creationId xmlns:p14="http://schemas.microsoft.com/office/powerpoint/2010/main" val="512027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CEB6FA-03AD-454A-B203-60C5DDF5A209}" type="datetimeFigureOut">
              <a:rPr lang="en-US" smtClean="0"/>
              <a:t>29/4/2020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59CD3-148B-4E8A-B695-E5878B1B9F4A}" type="slidenum">
              <a:rPr lang="en-US" smtClean="0"/>
              <a:t>‹#›</a:t>
            </a:fld>
            <a:endParaRPr lang="en-US"/>
          </a:p>
        </p:txBody>
      </p:sp>
    </p:spTree>
    <p:extLst>
      <p:ext uri="{BB962C8B-B14F-4D97-AF65-F5344CB8AC3E}">
        <p14:creationId xmlns:p14="http://schemas.microsoft.com/office/powerpoint/2010/main" val="1236100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CEB6FA-03AD-454A-B203-60C5DDF5A209}" type="datetimeFigureOut">
              <a:rPr lang="en-US" smtClean="0"/>
              <a:t>29/4/2020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E59CD3-148B-4E8A-B695-E5878B1B9F4A}" type="slidenum">
              <a:rPr lang="en-US" smtClean="0"/>
              <a:t>‹#›</a:t>
            </a:fld>
            <a:endParaRPr lang="en-US"/>
          </a:p>
        </p:txBody>
      </p:sp>
    </p:spTree>
    <p:extLst>
      <p:ext uri="{BB962C8B-B14F-4D97-AF65-F5344CB8AC3E}">
        <p14:creationId xmlns:p14="http://schemas.microsoft.com/office/powerpoint/2010/main" val="713093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CEB6FA-03AD-454A-B203-60C5DDF5A209}" type="datetimeFigureOut">
              <a:rPr lang="en-US" smtClean="0"/>
              <a:t>29/4/2020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E59CD3-148B-4E8A-B695-E5878B1B9F4A}" type="slidenum">
              <a:rPr lang="en-US" smtClean="0"/>
              <a:t>‹#›</a:t>
            </a:fld>
            <a:endParaRPr lang="en-US"/>
          </a:p>
        </p:txBody>
      </p:sp>
    </p:spTree>
    <p:extLst>
      <p:ext uri="{BB962C8B-B14F-4D97-AF65-F5344CB8AC3E}">
        <p14:creationId xmlns:p14="http://schemas.microsoft.com/office/powerpoint/2010/main" val="857858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CEB6FA-03AD-454A-B203-60C5DDF5A209}" type="datetimeFigureOut">
              <a:rPr lang="en-US" smtClean="0"/>
              <a:t>29/4/2020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E59CD3-148B-4E8A-B695-E5878B1B9F4A}" type="slidenum">
              <a:rPr lang="en-US" smtClean="0"/>
              <a:t>‹#›</a:t>
            </a:fld>
            <a:endParaRPr lang="en-US"/>
          </a:p>
        </p:txBody>
      </p:sp>
    </p:spTree>
    <p:extLst>
      <p:ext uri="{BB962C8B-B14F-4D97-AF65-F5344CB8AC3E}">
        <p14:creationId xmlns:p14="http://schemas.microsoft.com/office/powerpoint/2010/main" val="37140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CEB6FA-03AD-454A-B203-60C5DDF5A209}" type="datetimeFigureOut">
              <a:rPr lang="en-US" smtClean="0"/>
              <a:t>29/4/2020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E59CD3-148B-4E8A-B695-E5878B1B9F4A}" type="slidenum">
              <a:rPr lang="en-US" smtClean="0"/>
              <a:t>‹#›</a:t>
            </a:fld>
            <a:endParaRPr lang="en-US"/>
          </a:p>
        </p:txBody>
      </p:sp>
    </p:spTree>
    <p:extLst>
      <p:ext uri="{BB962C8B-B14F-4D97-AF65-F5344CB8AC3E}">
        <p14:creationId xmlns:p14="http://schemas.microsoft.com/office/powerpoint/2010/main" val="3724201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CEB6FA-03AD-454A-B203-60C5DDF5A209}" type="datetimeFigureOut">
              <a:rPr lang="en-US" smtClean="0"/>
              <a:t>29/4/2020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E59CD3-148B-4E8A-B695-E5878B1B9F4A}" type="slidenum">
              <a:rPr lang="en-US" smtClean="0"/>
              <a:t>‹#›</a:t>
            </a:fld>
            <a:endParaRPr lang="en-US"/>
          </a:p>
        </p:txBody>
      </p:sp>
    </p:spTree>
    <p:extLst>
      <p:ext uri="{BB962C8B-B14F-4D97-AF65-F5344CB8AC3E}">
        <p14:creationId xmlns:p14="http://schemas.microsoft.com/office/powerpoint/2010/main" val="2856896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CEB6FA-03AD-454A-B203-60C5DDF5A209}" type="datetimeFigureOut">
              <a:rPr lang="en-US" smtClean="0"/>
              <a:t>29/4/2020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E59CD3-148B-4E8A-B695-E5878B1B9F4A}" type="slidenum">
              <a:rPr lang="en-US" smtClean="0"/>
              <a:t>‹#›</a:t>
            </a:fld>
            <a:endParaRPr lang="en-US"/>
          </a:p>
        </p:txBody>
      </p:sp>
    </p:spTree>
    <p:extLst>
      <p:ext uri="{BB962C8B-B14F-4D97-AF65-F5344CB8AC3E}">
        <p14:creationId xmlns:p14="http://schemas.microsoft.com/office/powerpoint/2010/main" val="12588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CEB6FA-03AD-454A-B203-60C5DDF5A209}" type="datetimeFigureOut">
              <a:rPr lang="en-US" smtClean="0"/>
              <a:t>29/4/2020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E59CD3-148B-4E8A-B695-E5878B1B9F4A}" type="slidenum">
              <a:rPr lang="en-US" smtClean="0"/>
              <a:t>‹#›</a:t>
            </a:fld>
            <a:endParaRPr lang="en-US"/>
          </a:p>
        </p:txBody>
      </p:sp>
    </p:spTree>
    <p:extLst>
      <p:ext uri="{BB962C8B-B14F-4D97-AF65-F5344CB8AC3E}">
        <p14:creationId xmlns:p14="http://schemas.microsoft.com/office/powerpoint/2010/main" val="4179974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1.jpeg"/><Relationship Id="rId4"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1.jpeg"/><Relationship Id="rId5" Type="http://schemas.openxmlformats.org/officeDocument/2006/relationships/image" Target="../media/image19.jpeg"/><Relationship Id="rId4"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22.png"/><Relationship Id="rId5" Type="http://schemas.openxmlformats.org/officeDocument/2006/relationships/image" Target="../media/image19.jpeg"/><Relationship Id="rId4"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9.jpeg"/><Relationship Id="rId4"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22.png"/><Relationship Id="rId5" Type="http://schemas.openxmlformats.org/officeDocument/2006/relationships/image" Target="../media/image19.jpeg"/><Relationship Id="rId4"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25.jpeg"/><Relationship Id="rId4"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gif"/></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22.png"/><Relationship Id="rId5" Type="http://schemas.openxmlformats.org/officeDocument/2006/relationships/image" Target="../media/image8.jpeg"/><Relationship Id="rId4"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22.png"/><Relationship Id="rId5" Type="http://schemas.openxmlformats.org/officeDocument/2006/relationships/image" Target="../media/image8.jpeg"/><Relationship Id="rId4" Type="http://schemas.openxmlformats.org/officeDocument/2006/relationships/notesSlide" Target="../notesSlides/notesSlide1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8.jpeg"/><Relationship Id="rId5" Type="http://schemas.openxmlformats.org/officeDocument/2006/relationships/image" Target="../media/image22.png"/><Relationship Id="rId4" Type="http://schemas.openxmlformats.org/officeDocument/2006/relationships/notesSlide" Target="../notesSlides/notesSlide13.xml"/></Relationships>
</file>

<file path=ppt/slides/_rels/slide28.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1.jpe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19.jpe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9.jpe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22.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19.jpeg"/><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22.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19.jpeg"/><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30.jpe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4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C:\Users\Admin\Desktop\hinh lam\hinh-nen-powerpoint-thien-nhien-4.jpg"/>
          <p:cNvPicPr>
            <a:picLocks noChangeAspect="1" noChangeArrowheads="1"/>
          </p:cNvPicPr>
          <p:nvPr/>
        </p:nvPicPr>
        <p:blipFill rotWithShape="1">
          <a:blip r:embed="rId2">
            <a:extLst>
              <a:ext uri="{28A0092B-C50C-407E-A947-70E740481C1C}">
                <a14:useLocalDpi xmlns:a14="http://schemas.microsoft.com/office/drawing/2010/main" val="0"/>
              </a:ext>
            </a:extLst>
          </a:blip>
          <a:srcRect l="1334" t="355" r="42933" b="1181"/>
          <a:stretch/>
        </p:blipFill>
        <p:spPr bwMode="auto">
          <a:xfrm>
            <a:off x="5996881" y="2574865"/>
            <a:ext cx="3175000" cy="420693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1742106" y="6263171"/>
            <a:ext cx="5801694" cy="442429"/>
          </a:xfrm>
          <a:prstGeom prst="rect">
            <a:avLst/>
          </a:prstGeom>
          <a:noFill/>
        </p:spPr>
        <p:txBody>
          <a:bodyPr wrap="square" lIns="57150" tIns="28575" rIns="57150" bIns="28575">
            <a:spAutoFit/>
          </a:bodyPr>
          <a:lstStyle/>
          <a:p>
            <a:pPr algn="ctr"/>
            <a:r>
              <a:rPr lang="en-US" sz="2500" b="1" dirty="0" smtClean="0">
                <a:solidFill>
                  <a:srgbClr val="002060"/>
                </a:solidFill>
                <a:latin typeface="Segoe UI" panose="020B0502040204020203" pitchFamily="34" charset="0"/>
                <a:ea typeface="Roboto Condensed" panose="02000000000000000000" pitchFamily="2" charset="0"/>
                <a:cs typeface="Segoe UI" panose="020B0502040204020203" pitchFamily="34" charset="0"/>
              </a:rPr>
              <a:t>Trích “</a:t>
            </a:r>
            <a:r>
              <a:rPr lang="en-US" sz="2500" b="1" i="1" dirty="0" smtClean="0">
                <a:solidFill>
                  <a:srgbClr val="002060"/>
                </a:solidFill>
                <a:latin typeface="Segoe UI" panose="020B0502040204020203" pitchFamily="34" charset="0"/>
                <a:ea typeface="Roboto Condensed" panose="02000000000000000000" pitchFamily="2" charset="0"/>
                <a:cs typeface="Segoe UI" panose="020B0502040204020203" pitchFamily="34" charset="0"/>
              </a:rPr>
              <a:t>Truyện Kiều</a:t>
            </a:r>
            <a:r>
              <a:rPr lang="en-US" sz="2500" b="1" dirty="0" smtClean="0">
                <a:solidFill>
                  <a:srgbClr val="002060"/>
                </a:solidFill>
                <a:latin typeface="Segoe UI" panose="020B0502040204020203" pitchFamily="34" charset="0"/>
                <a:ea typeface="Roboto Condensed" panose="02000000000000000000" pitchFamily="2" charset="0"/>
                <a:cs typeface="Segoe UI" panose="020B0502040204020203" pitchFamily="34" charset="0"/>
              </a:rPr>
              <a:t>” – Nguyễn Du </a:t>
            </a:r>
            <a:endParaRPr lang="en-US" sz="2500" b="1" dirty="0">
              <a:solidFill>
                <a:srgbClr val="002060"/>
              </a:solidFill>
              <a:latin typeface="Segoe UI" panose="020B0502040204020203" pitchFamily="34" charset="0"/>
              <a:ea typeface="Roboto Condensed" panose="02000000000000000000" pitchFamily="2" charset="0"/>
              <a:cs typeface="Segoe UI" panose="020B0502040204020203" pitchFamily="34" charset="0"/>
            </a:endParaRPr>
          </a:p>
        </p:txBody>
      </p:sp>
      <p:sp>
        <p:nvSpPr>
          <p:cNvPr id="19" name="Rectangle 18"/>
          <p:cNvSpPr/>
          <p:nvPr/>
        </p:nvSpPr>
        <p:spPr>
          <a:xfrm>
            <a:off x="1259475" y="1371604"/>
            <a:ext cx="841898" cy="1323439"/>
          </a:xfrm>
          <a:prstGeom prst="rect">
            <a:avLst/>
          </a:prstGeom>
          <a:noFill/>
          <a:ln>
            <a:noFill/>
          </a:ln>
        </p:spPr>
        <p:txBody>
          <a:bodyPr wrap="none" lIns="91440" tIns="45720" rIns="91440" bIns="45720">
            <a:spAutoFit/>
          </a:bodyPr>
          <a:lstStyle/>
          <a:p>
            <a:pPr algn="ctr"/>
            <a:r>
              <a:rPr lang="en-US" sz="80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achen" pitchFamily="18" charset="-93"/>
                <a:ea typeface="Aachen" pitchFamily="18" charset="-93"/>
                <a:cs typeface="Aachen" pitchFamily="18" charset="-93"/>
              </a:rPr>
              <a:t>T</a:t>
            </a:r>
            <a:endParaRPr lang="en-US" sz="80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achen" pitchFamily="18" charset="-93"/>
              <a:ea typeface="Aachen" pitchFamily="18" charset="-93"/>
              <a:cs typeface="Aachen" pitchFamily="18" charset="-93"/>
            </a:endParaRPr>
          </a:p>
        </p:txBody>
      </p:sp>
      <p:sp>
        <p:nvSpPr>
          <p:cNvPr id="20" name="Rectangle 19"/>
          <p:cNvSpPr/>
          <p:nvPr/>
        </p:nvSpPr>
        <p:spPr>
          <a:xfrm>
            <a:off x="1918789" y="1371604"/>
            <a:ext cx="849913" cy="1323439"/>
          </a:xfrm>
          <a:prstGeom prst="rect">
            <a:avLst/>
          </a:prstGeom>
          <a:noFill/>
          <a:ln>
            <a:noFill/>
          </a:ln>
        </p:spPr>
        <p:txBody>
          <a:bodyPr wrap="none" lIns="91440" tIns="45720" rIns="91440" bIns="45720">
            <a:spAutoFit/>
          </a:bodyPr>
          <a:lstStyle/>
          <a:p>
            <a:pPr algn="ctr"/>
            <a:r>
              <a:rPr lang="en-US" sz="80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achen" pitchFamily="18" charset="-93"/>
                <a:ea typeface="Aachen" pitchFamily="18" charset="-93"/>
                <a:cs typeface="Aachen" pitchFamily="18" charset="-93"/>
              </a:rPr>
              <a:t>R</a:t>
            </a:r>
            <a:endParaRPr lang="en-US" sz="80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achen" pitchFamily="18" charset="-93"/>
              <a:ea typeface="Aachen" pitchFamily="18" charset="-93"/>
              <a:cs typeface="Aachen" pitchFamily="18" charset="-93"/>
            </a:endParaRPr>
          </a:p>
        </p:txBody>
      </p:sp>
      <p:sp>
        <p:nvSpPr>
          <p:cNvPr id="21" name="Rectangle 20"/>
          <p:cNvSpPr/>
          <p:nvPr/>
        </p:nvSpPr>
        <p:spPr>
          <a:xfrm>
            <a:off x="4495308" y="1371604"/>
            <a:ext cx="838692" cy="1323439"/>
          </a:xfrm>
          <a:prstGeom prst="rect">
            <a:avLst/>
          </a:prstGeom>
          <a:noFill/>
          <a:ln>
            <a:noFill/>
          </a:ln>
        </p:spPr>
        <p:txBody>
          <a:bodyPr wrap="none" lIns="91440" tIns="45720" rIns="91440" bIns="45720">
            <a:spAutoFit/>
          </a:bodyPr>
          <a:lstStyle/>
          <a:p>
            <a:pPr algn="ctr"/>
            <a:r>
              <a:rPr lang="en-US" sz="80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achen" pitchFamily="18" charset="-93"/>
                <a:ea typeface="Aachen" pitchFamily="18" charset="-93"/>
                <a:cs typeface="Aachen" pitchFamily="18" charset="-93"/>
              </a:rPr>
              <a:t>d</a:t>
            </a:r>
            <a:endParaRPr lang="en-US" sz="80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achen" pitchFamily="18" charset="-93"/>
              <a:ea typeface="Aachen" pitchFamily="18" charset="-93"/>
              <a:cs typeface="Aachen" pitchFamily="18" charset="-93"/>
            </a:endParaRPr>
          </a:p>
        </p:txBody>
      </p:sp>
      <p:sp>
        <p:nvSpPr>
          <p:cNvPr id="22" name="Rectangle 21"/>
          <p:cNvSpPr/>
          <p:nvPr/>
        </p:nvSpPr>
        <p:spPr>
          <a:xfrm>
            <a:off x="5093687" y="1371601"/>
            <a:ext cx="849913" cy="1323439"/>
          </a:xfrm>
          <a:prstGeom prst="rect">
            <a:avLst/>
          </a:prstGeom>
          <a:noFill/>
          <a:ln>
            <a:noFill/>
          </a:ln>
        </p:spPr>
        <p:txBody>
          <a:bodyPr wrap="none" lIns="91440" tIns="45720" rIns="91440" bIns="45720">
            <a:spAutoFit/>
          </a:bodyPr>
          <a:lstStyle/>
          <a:p>
            <a:pPr algn="ctr"/>
            <a:r>
              <a:rPr lang="en-US" sz="80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achen" pitchFamily="18" charset="-93"/>
                <a:ea typeface="Aachen" pitchFamily="18" charset="-93"/>
                <a:cs typeface="Aachen" pitchFamily="18" charset="-93"/>
              </a:rPr>
              <a:t>u</a:t>
            </a:r>
            <a:endParaRPr lang="en-US" sz="80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achen" pitchFamily="18" charset="-93"/>
              <a:ea typeface="Aachen" pitchFamily="18" charset="-93"/>
              <a:cs typeface="Aachen" pitchFamily="18" charset="-93"/>
            </a:endParaRPr>
          </a:p>
        </p:txBody>
      </p:sp>
      <p:sp>
        <p:nvSpPr>
          <p:cNvPr id="23" name="Rectangle 22"/>
          <p:cNvSpPr/>
          <p:nvPr/>
        </p:nvSpPr>
        <p:spPr>
          <a:xfrm>
            <a:off x="5726474" y="1371604"/>
            <a:ext cx="750526" cy="1323439"/>
          </a:xfrm>
          <a:prstGeom prst="rect">
            <a:avLst/>
          </a:prstGeom>
          <a:noFill/>
          <a:ln>
            <a:noFill/>
          </a:ln>
        </p:spPr>
        <p:txBody>
          <a:bodyPr wrap="none" lIns="91440" tIns="45720" rIns="91440" bIns="45720">
            <a:spAutoFit/>
          </a:bodyPr>
          <a:lstStyle/>
          <a:p>
            <a:pPr algn="ctr"/>
            <a:r>
              <a:rPr lang="en-US" sz="80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achen" pitchFamily="18" charset="-93"/>
                <a:ea typeface="Aachen" pitchFamily="18" charset="-93"/>
                <a:cs typeface="Aachen" pitchFamily="18" charset="-93"/>
              </a:rPr>
              <a:t>y</a:t>
            </a:r>
            <a:endParaRPr lang="en-US" sz="80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achen" pitchFamily="18" charset="-93"/>
              <a:ea typeface="Aachen" pitchFamily="18" charset="-93"/>
              <a:cs typeface="Aachen" pitchFamily="18" charset="-93"/>
            </a:endParaRPr>
          </a:p>
        </p:txBody>
      </p:sp>
      <p:sp>
        <p:nvSpPr>
          <p:cNvPr id="24" name="Rectangle 23"/>
          <p:cNvSpPr/>
          <p:nvPr/>
        </p:nvSpPr>
        <p:spPr>
          <a:xfrm>
            <a:off x="2581289" y="1371603"/>
            <a:ext cx="797013" cy="1323439"/>
          </a:xfrm>
          <a:prstGeom prst="rect">
            <a:avLst/>
          </a:prstGeom>
          <a:noFill/>
          <a:ln>
            <a:noFill/>
          </a:ln>
        </p:spPr>
        <p:txBody>
          <a:bodyPr wrap="none" lIns="91440" tIns="45720" rIns="91440" bIns="45720">
            <a:spAutoFit/>
          </a:bodyPr>
          <a:lstStyle/>
          <a:p>
            <a:pPr algn="ctr"/>
            <a:r>
              <a:rPr lang="en-US" sz="80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achen" pitchFamily="18" charset="-93"/>
                <a:ea typeface="Aachen" pitchFamily="18" charset="-93"/>
                <a:cs typeface="Aachen" pitchFamily="18" charset="-93"/>
              </a:rPr>
              <a:t>A</a:t>
            </a:r>
            <a:endParaRPr lang="en-US" sz="80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achen" pitchFamily="18" charset="-93"/>
              <a:ea typeface="Aachen" pitchFamily="18" charset="-93"/>
              <a:cs typeface="Aachen" pitchFamily="18" charset="-93"/>
            </a:endParaRPr>
          </a:p>
        </p:txBody>
      </p:sp>
      <p:sp>
        <p:nvSpPr>
          <p:cNvPr id="25" name="Rectangle 24"/>
          <p:cNvSpPr/>
          <p:nvPr/>
        </p:nvSpPr>
        <p:spPr>
          <a:xfrm>
            <a:off x="6290445" y="1371604"/>
            <a:ext cx="816250" cy="1323439"/>
          </a:xfrm>
          <a:prstGeom prst="rect">
            <a:avLst/>
          </a:prstGeom>
          <a:noFill/>
          <a:ln>
            <a:noFill/>
          </a:ln>
        </p:spPr>
        <p:txBody>
          <a:bodyPr wrap="none" lIns="91440" tIns="45720" rIns="91440" bIns="45720">
            <a:spAutoFit/>
          </a:bodyPr>
          <a:lstStyle/>
          <a:p>
            <a:pPr algn="ctr"/>
            <a:r>
              <a:rPr lang="en-US" sz="80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achen" pitchFamily="18" charset="-93"/>
                <a:ea typeface="Aachen" pitchFamily="18" charset="-93"/>
                <a:cs typeface="Aachen" pitchFamily="18" charset="-93"/>
              </a:rPr>
              <a:t>ê</a:t>
            </a:r>
          </a:p>
        </p:txBody>
      </p:sp>
      <p:sp>
        <p:nvSpPr>
          <p:cNvPr id="26" name="Rectangle 25"/>
          <p:cNvSpPr/>
          <p:nvPr/>
        </p:nvSpPr>
        <p:spPr>
          <a:xfrm>
            <a:off x="3200400" y="1371602"/>
            <a:ext cx="805029" cy="1323439"/>
          </a:xfrm>
          <a:prstGeom prst="rect">
            <a:avLst/>
          </a:prstGeom>
          <a:noFill/>
          <a:ln>
            <a:noFill/>
          </a:ln>
        </p:spPr>
        <p:txBody>
          <a:bodyPr wrap="none" lIns="91440" tIns="45720" rIns="91440" bIns="45720">
            <a:spAutoFit/>
          </a:bodyPr>
          <a:lstStyle/>
          <a:p>
            <a:pPr algn="ctr"/>
            <a:r>
              <a:rPr lang="en-US" sz="80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achen" pitchFamily="18" charset="-93"/>
                <a:ea typeface="Aachen" pitchFamily="18" charset="-93"/>
                <a:cs typeface="Aachen" pitchFamily="18" charset="-93"/>
              </a:rPr>
              <a:t>O</a:t>
            </a:r>
            <a:endParaRPr lang="en-US" sz="80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achen" pitchFamily="18" charset="-93"/>
              <a:ea typeface="Aachen" pitchFamily="18" charset="-93"/>
              <a:cs typeface="Aachen" pitchFamily="18" charset="-93"/>
            </a:endParaRPr>
          </a:p>
        </p:txBody>
      </p:sp>
      <p:sp>
        <p:nvSpPr>
          <p:cNvPr id="27" name="Rectangle 26"/>
          <p:cNvSpPr/>
          <p:nvPr/>
        </p:nvSpPr>
        <p:spPr>
          <a:xfrm>
            <a:off x="6934200" y="1371600"/>
            <a:ext cx="872355" cy="1323439"/>
          </a:xfrm>
          <a:prstGeom prst="rect">
            <a:avLst/>
          </a:prstGeom>
          <a:noFill/>
          <a:ln>
            <a:noFill/>
          </a:ln>
        </p:spPr>
        <p:txBody>
          <a:bodyPr wrap="none" lIns="91440" tIns="45720" rIns="91440" bIns="45720">
            <a:spAutoFit/>
          </a:bodyPr>
          <a:lstStyle/>
          <a:p>
            <a:pPr algn="ctr"/>
            <a:r>
              <a:rPr lang="en-US" sz="80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achen" pitchFamily="18" charset="-93"/>
                <a:ea typeface="Aachen" pitchFamily="18" charset="-93"/>
                <a:cs typeface="Aachen" pitchFamily="18" charset="-93"/>
              </a:rPr>
              <a:t>N</a:t>
            </a:r>
            <a:endParaRPr lang="en-US" sz="80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achen" pitchFamily="18" charset="-93"/>
              <a:ea typeface="Aachen" pitchFamily="18" charset="-93"/>
              <a:cs typeface="Aachen" pitchFamily="18" charset="-93"/>
            </a:endParaRPr>
          </a:p>
        </p:txBody>
      </p:sp>
      <p:pic>
        <p:nvPicPr>
          <p:cNvPr id="3074" name="Picture 2" descr="C:\Users\Admin\Desktop\trao duyen\thuykieu-kimtrong-khacgo-nguyentunghiem.jpg"/>
          <p:cNvPicPr>
            <a:picLocks noChangeAspect="1" noChangeArrowheads="1"/>
          </p:cNvPicPr>
          <p:nvPr/>
        </p:nvPicPr>
        <p:blipFill rotWithShape="1">
          <a:blip r:embed="rId3">
            <a:extLst>
              <a:ext uri="{28A0092B-C50C-407E-A947-70E740481C1C}">
                <a14:useLocalDpi xmlns:a14="http://schemas.microsoft.com/office/drawing/2010/main" val="0"/>
              </a:ext>
            </a:extLst>
          </a:blip>
          <a:srcRect r="1029" b="3787"/>
          <a:stretch/>
        </p:blipFill>
        <p:spPr bwMode="auto">
          <a:xfrm>
            <a:off x="3115493" y="2544629"/>
            <a:ext cx="2986244" cy="36384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7350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par>
                                <p:cTn id="41" presetID="42" presetClass="entr" presetSubtype="0" fill="hold" nodeType="withEffect">
                                  <p:stCondLst>
                                    <p:cond delay="800"/>
                                  </p:stCondLst>
                                  <p:childTnLst>
                                    <p:set>
                                      <p:cBhvr>
                                        <p:cTn id="42" dur="1" fill="hold">
                                          <p:stCondLst>
                                            <p:cond delay="0"/>
                                          </p:stCondLst>
                                        </p:cTn>
                                        <p:tgtEl>
                                          <p:spTgt spid="3074"/>
                                        </p:tgtEl>
                                        <p:attrNameLst>
                                          <p:attrName>style.visibility</p:attrName>
                                        </p:attrNameLst>
                                      </p:cBhvr>
                                      <p:to>
                                        <p:strVal val="visible"/>
                                      </p:to>
                                    </p:set>
                                    <p:animEffect transition="in" filter="fade">
                                      <p:cBhvr>
                                        <p:cTn id="43" dur="800"/>
                                        <p:tgtEl>
                                          <p:spTgt spid="3074"/>
                                        </p:tgtEl>
                                      </p:cBhvr>
                                    </p:animEffect>
                                    <p:anim calcmode="lin" valueType="num">
                                      <p:cBhvr>
                                        <p:cTn id="44" dur="800" fill="hold"/>
                                        <p:tgtEl>
                                          <p:spTgt spid="3074"/>
                                        </p:tgtEl>
                                        <p:attrNameLst>
                                          <p:attrName>ppt_x</p:attrName>
                                        </p:attrNameLst>
                                      </p:cBhvr>
                                      <p:tavLst>
                                        <p:tav tm="0">
                                          <p:val>
                                            <p:strVal val="#ppt_x"/>
                                          </p:val>
                                        </p:tav>
                                        <p:tav tm="100000">
                                          <p:val>
                                            <p:strVal val="#ppt_x"/>
                                          </p:val>
                                        </p:tav>
                                      </p:tavLst>
                                    </p:anim>
                                    <p:anim calcmode="lin" valueType="num">
                                      <p:cBhvr>
                                        <p:cTn id="45" dur="800" fill="hold"/>
                                        <p:tgtEl>
                                          <p:spTgt spid="3074"/>
                                        </p:tgtEl>
                                        <p:attrNameLst>
                                          <p:attrName>ppt_y</p:attrName>
                                        </p:attrNameLst>
                                      </p:cBhvr>
                                      <p:tavLst>
                                        <p:tav tm="0">
                                          <p:val>
                                            <p:strVal val="#ppt_y+.1"/>
                                          </p:val>
                                        </p:tav>
                                        <p:tav tm="100000">
                                          <p:val>
                                            <p:strVal val="#ppt_y"/>
                                          </p:val>
                                        </p:tav>
                                      </p:tavLst>
                                    </p:anim>
                                  </p:childTnLst>
                                </p:cTn>
                              </p:par>
                              <p:par>
                                <p:cTn id="46" presetID="2" presetClass="entr" presetSubtype="4" decel="100000" fill="hold" grpId="0" nodeType="withEffect">
                                  <p:stCondLst>
                                    <p:cond delay="150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P spid="26"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custDataLst>
              <p:tags r:id="rId1"/>
            </p:custDataLst>
          </p:nvPr>
        </p:nvSpPr>
        <p:spPr>
          <a:xfrm>
            <a:off x="533400" y="511314"/>
            <a:ext cx="4724400" cy="584775"/>
          </a:xfrm>
          <a:prstGeom prst="rect">
            <a:avLst/>
          </a:prstGeom>
          <a:noFill/>
        </p:spPr>
        <p:txBody>
          <a:bodyPr wrap="square" lIns="91440" tIns="45720" rIns="91440" bIns="45720">
            <a:spAutoFit/>
          </a:bodyPr>
          <a:lstStyle/>
          <a:p>
            <a:pPr algn="ctr"/>
            <a:r>
              <a:rPr lang="en-US" sz="3200" b="1" cap="all"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ii.TÌM </a:t>
            </a:r>
            <a:r>
              <a:rPr lang="en-US" sz="32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HIỂU văn bản </a:t>
            </a:r>
            <a:endParaRPr lang="en-US" sz="32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15" name="Rectangle 14"/>
          <p:cNvSpPr/>
          <p:nvPr>
            <p:custDataLst>
              <p:tags r:id="rId2"/>
            </p:custDataLst>
          </p:nvPr>
        </p:nvSpPr>
        <p:spPr>
          <a:xfrm>
            <a:off x="152400" y="1219200"/>
            <a:ext cx="2819400" cy="553998"/>
          </a:xfrm>
          <a:prstGeom prst="rect">
            <a:avLst/>
          </a:prstGeom>
          <a:noFill/>
          <a:ln w="57150">
            <a:noFill/>
          </a:ln>
        </p:spPr>
        <p:style>
          <a:lnRef idx="2">
            <a:schemeClr val="accent4"/>
          </a:lnRef>
          <a:fillRef idx="1">
            <a:schemeClr val="lt1"/>
          </a:fillRef>
          <a:effectRef idx="0">
            <a:schemeClr val="accent4"/>
          </a:effectRef>
          <a:fontRef idx="minor">
            <a:schemeClr val="dk1"/>
          </a:fontRef>
        </p:style>
        <p:txBody>
          <a:bodyPr wrap="square" lIns="91440" tIns="45720" rIns="91440" bIns="45720">
            <a:spAutoFit/>
          </a:bodyPr>
          <a:lstStyle/>
          <a:p>
            <a:pPr lvl="1">
              <a:spcBef>
                <a:spcPct val="0"/>
              </a:spcBef>
            </a:pPr>
            <a:r>
              <a:rPr lang="en-US" sz="3000" dirty="0" smtClean="0">
                <a:solidFill>
                  <a:srgbClr val="C00000"/>
                </a:solidFill>
                <a:latin typeface="Times New Roman" pitchFamily="18" charset="0"/>
                <a:ea typeface="Aachen" pitchFamily="18" charset="-93"/>
                <a:cs typeface="Times New Roman" pitchFamily="18" charset="0"/>
              </a:rPr>
              <a:t>1.Đoạn 1</a:t>
            </a:r>
            <a:r>
              <a:rPr lang="en-US" sz="3000" b="1"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a:t>
            </a:r>
            <a:endParaRPr lang="en-US" sz="30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12" name="Rectangle 11"/>
          <p:cNvSpPr/>
          <p:nvPr/>
        </p:nvSpPr>
        <p:spPr>
          <a:xfrm>
            <a:off x="2286000" y="1295400"/>
            <a:ext cx="6934199" cy="479408"/>
          </a:xfrm>
          <a:prstGeom prst="rect">
            <a:avLst/>
          </a:prstGeom>
        </p:spPr>
        <p:txBody>
          <a:bodyPr wrap="square" lIns="48052" tIns="24026" rIns="48052" bIns="24026">
            <a:spAutoFit/>
          </a:bodyPr>
          <a:lstStyle/>
          <a:p>
            <a:r>
              <a:rPr lang="en-US" sz="2800" b="1" smtClean="0">
                <a:solidFill>
                  <a:srgbClr val="C00000"/>
                </a:solidFill>
                <a:latin typeface="Times New Roman" pitchFamily="18" charset="0"/>
                <a:ea typeface="Aachen" pitchFamily="18" charset="-93"/>
                <a:cs typeface="Times New Roman" pitchFamily="18" charset="0"/>
              </a:rPr>
              <a:t>Kiều thuyết phục Vân nhận lời trao duyên</a:t>
            </a:r>
            <a:endParaRPr lang="en-US" sz="2800" b="1" i="1" dirty="0">
              <a:solidFill>
                <a:srgbClr val="C00000"/>
              </a:solidFill>
              <a:latin typeface="Times New Roman" pitchFamily="18" charset="0"/>
              <a:ea typeface="Aachen" pitchFamily="18" charset="-93"/>
              <a:cs typeface="Times New Roman" pitchFamily="18" charset="0"/>
            </a:endParaRPr>
          </a:p>
        </p:txBody>
      </p:sp>
      <p:pic>
        <p:nvPicPr>
          <p:cNvPr id="1026" name="Picture 2" descr="C:\Users\Admin\Desktop\trao duyen\jongens-en-meisjes-die-groep-werken-6121372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4999" y="3886200"/>
            <a:ext cx="5567929" cy="26519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2917371" y="1752600"/>
            <a:ext cx="3788229" cy="425947"/>
          </a:xfrm>
          <a:prstGeom prst="roundRect">
            <a:avLst/>
          </a:prstGeom>
        </p:spPr>
        <p:style>
          <a:lnRef idx="3">
            <a:schemeClr val="lt1"/>
          </a:lnRef>
          <a:fillRef idx="1">
            <a:schemeClr val="accent3"/>
          </a:fillRef>
          <a:effectRef idx="1">
            <a:schemeClr val="accent3"/>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THẢO LUẬN NHÓM</a:t>
            </a:r>
            <a:endParaRPr lang="en-US" sz="2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9" name="Rectangle 8"/>
          <p:cNvSpPr/>
          <p:nvPr/>
        </p:nvSpPr>
        <p:spPr>
          <a:xfrm>
            <a:off x="1449615" y="2181487"/>
            <a:ext cx="7277423" cy="477054"/>
          </a:xfrm>
          <a:prstGeom prst="rect">
            <a:avLst/>
          </a:prstGeom>
        </p:spPr>
        <p:txBody>
          <a:bodyPr wrap="square">
            <a:spAutoFit/>
          </a:bodyPr>
          <a:lstStyle/>
          <a:p>
            <a:r>
              <a:rPr lang="en-US" sz="2500" b="1" i="1" dirty="0" smtClean="0">
                <a:solidFill>
                  <a:srgbClr val="7030A0"/>
                </a:solidFill>
                <a:latin typeface="Times New Roman" pitchFamily="18" charset="0"/>
                <a:cs typeface="Times New Roman" pitchFamily="18" charset="0"/>
              </a:rPr>
              <a:t>  a. Kiều thuyết phục Thúy Vân như thế nào ?</a:t>
            </a:r>
            <a:endParaRPr lang="en-US" sz="2500" i="1" dirty="0">
              <a:solidFill>
                <a:srgbClr val="7030A0"/>
              </a:solidFill>
              <a:latin typeface="Times New Roman" pitchFamily="18" charset="0"/>
              <a:cs typeface="Times New Roman" pitchFamily="18" charset="0"/>
            </a:endParaRPr>
          </a:p>
        </p:txBody>
      </p:sp>
      <p:sp>
        <p:nvSpPr>
          <p:cNvPr id="10" name="Rectangle 9"/>
          <p:cNvSpPr/>
          <p:nvPr/>
        </p:nvSpPr>
        <p:spPr>
          <a:xfrm>
            <a:off x="1447801" y="2570946"/>
            <a:ext cx="7277423" cy="477054"/>
          </a:xfrm>
          <a:prstGeom prst="rect">
            <a:avLst/>
          </a:prstGeom>
        </p:spPr>
        <p:txBody>
          <a:bodyPr wrap="square">
            <a:spAutoFit/>
          </a:bodyPr>
          <a:lstStyle/>
          <a:p>
            <a:r>
              <a:rPr lang="en-US" sz="2500" b="1" i="1" dirty="0" smtClean="0">
                <a:solidFill>
                  <a:srgbClr val="7030A0"/>
                </a:solidFill>
                <a:latin typeface="Times New Roman" pitchFamily="18" charset="0"/>
                <a:cs typeface="Times New Roman" pitchFamily="18" charset="0"/>
              </a:rPr>
              <a:t>  b. Kiều kể cho Vân nghe việc gì ?</a:t>
            </a:r>
            <a:endParaRPr lang="en-US" sz="2500" i="1" dirty="0">
              <a:solidFill>
                <a:srgbClr val="7030A0"/>
              </a:solidFill>
              <a:latin typeface="Times New Roman" pitchFamily="18" charset="0"/>
              <a:cs typeface="Times New Roman" pitchFamily="18" charset="0"/>
            </a:endParaRPr>
          </a:p>
        </p:txBody>
      </p:sp>
      <p:sp>
        <p:nvSpPr>
          <p:cNvPr id="11" name="Rectangle 10"/>
          <p:cNvSpPr/>
          <p:nvPr/>
        </p:nvSpPr>
        <p:spPr>
          <a:xfrm>
            <a:off x="1447800" y="2951946"/>
            <a:ext cx="7277423" cy="477054"/>
          </a:xfrm>
          <a:prstGeom prst="rect">
            <a:avLst/>
          </a:prstGeom>
        </p:spPr>
        <p:txBody>
          <a:bodyPr wrap="square">
            <a:spAutoFit/>
          </a:bodyPr>
          <a:lstStyle/>
          <a:p>
            <a:r>
              <a:rPr lang="en-US" sz="2500" b="1" i="1" dirty="0" smtClean="0">
                <a:solidFill>
                  <a:srgbClr val="7030A0"/>
                </a:solidFill>
                <a:latin typeface="Times New Roman" pitchFamily="18" charset="0"/>
                <a:cs typeface="Times New Roman" pitchFamily="18" charset="0"/>
              </a:rPr>
              <a:t>  c. Tâm trạng của Kiều qua đoạn thơ?</a:t>
            </a:r>
            <a:endParaRPr lang="en-US" sz="2500" i="1" dirty="0">
              <a:solidFill>
                <a:srgbClr val="7030A0"/>
              </a:solidFill>
              <a:latin typeface="Times New Roman" pitchFamily="18" charset="0"/>
              <a:cs typeface="Times New Roman" pitchFamily="18" charset="0"/>
            </a:endParaRPr>
          </a:p>
        </p:txBody>
      </p:sp>
      <p:sp>
        <p:nvSpPr>
          <p:cNvPr id="13" name="Rectangle 12"/>
          <p:cNvSpPr/>
          <p:nvPr/>
        </p:nvSpPr>
        <p:spPr>
          <a:xfrm>
            <a:off x="1447802" y="3332946"/>
            <a:ext cx="7543800" cy="477054"/>
          </a:xfrm>
          <a:prstGeom prst="rect">
            <a:avLst/>
          </a:prstGeom>
        </p:spPr>
        <p:txBody>
          <a:bodyPr wrap="square">
            <a:spAutoFit/>
          </a:bodyPr>
          <a:lstStyle/>
          <a:p>
            <a:r>
              <a:rPr lang="en-US" sz="2500" b="1" i="1" dirty="0" smtClean="0">
                <a:solidFill>
                  <a:srgbClr val="7030A0"/>
                </a:solidFill>
                <a:latin typeface="Times New Roman" pitchFamily="18" charset="0"/>
                <a:cs typeface="Times New Roman" pitchFamily="18" charset="0"/>
              </a:rPr>
              <a:t> d. Nhận xét ngôn ngữ của Nguyễn Du trong đoạn thơ?</a:t>
            </a:r>
            <a:endParaRPr lang="en-US" sz="2500" i="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27116356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6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 calcmode="lin" valueType="num">
                                      <p:cBhvr additive="base">
                                        <p:cTn id="28" dur="500" fill="hold"/>
                                        <p:tgtEl>
                                          <p:spTgt spid="1026"/>
                                        </p:tgtEl>
                                        <p:attrNameLst>
                                          <p:attrName>ppt_x</p:attrName>
                                        </p:attrNameLst>
                                      </p:cBhvr>
                                      <p:tavLst>
                                        <p:tav tm="0">
                                          <p:val>
                                            <p:strVal val="#ppt_x"/>
                                          </p:val>
                                        </p:tav>
                                        <p:tav tm="100000">
                                          <p:val>
                                            <p:strVal val="#ppt_x"/>
                                          </p:val>
                                        </p:tav>
                                      </p:tavLst>
                                    </p:anim>
                                    <p:anim calcmode="lin" valueType="num">
                                      <p:cBhvr additive="base">
                                        <p:cTn id="29" dur="500" fill="hold"/>
                                        <p:tgtEl>
                                          <p:spTgt spid="1026"/>
                                        </p:tgtEl>
                                        <p:attrNameLst>
                                          <p:attrName>ppt_y</p:attrName>
                                        </p:attrNameLst>
                                      </p:cBhvr>
                                      <p:tavLst>
                                        <p:tav tm="0">
                                          <p:val>
                                            <p:strVal val="1+#ppt_h/2"/>
                                          </p:val>
                                        </p:tav>
                                        <p:tav tm="100000">
                                          <p:val>
                                            <p:strVal val="#ppt_y"/>
                                          </p:val>
                                        </p:tav>
                                      </p:tavLst>
                                    </p:anim>
                                  </p:childTnLst>
                                </p:cTn>
                              </p:par>
                              <p:par>
                                <p:cTn id="30" presetID="2" presetClass="entr" presetSubtype="8" fill="hold" grpId="0" nodeType="withEffect">
                                  <p:stCondLst>
                                    <p:cond delay="5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0-#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90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0-#ppt_w/2"/>
                                          </p:val>
                                        </p:tav>
                                        <p:tav tm="100000">
                                          <p:val>
                                            <p:strVal val="#ppt_x"/>
                                          </p:val>
                                        </p:tav>
                                      </p:tavLst>
                                    </p:anim>
                                    <p:anim calcmode="lin" valueType="num">
                                      <p:cBhvr additive="base">
                                        <p:cTn id="37" dur="500" fill="hold"/>
                                        <p:tgtEl>
                                          <p:spTgt spid="10"/>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140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0-#ppt_w/2"/>
                                          </p:val>
                                        </p:tav>
                                        <p:tav tm="100000">
                                          <p:val>
                                            <p:strVal val="#ppt_x"/>
                                          </p:val>
                                        </p:tav>
                                      </p:tavLst>
                                    </p:anim>
                                    <p:anim calcmode="lin" valueType="num">
                                      <p:cBhvr additive="base">
                                        <p:cTn id="41" dur="500" fill="hold"/>
                                        <p:tgtEl>
                                          <p:spTgt spid="11"/>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190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0-#ppt_w/2"/>
                                          </p:val>
                                        </p:tav>
                                        <p:tav tm="100000">
                                          <p:val>
                                            <p:strVal val="#ppt_x"/>
                                          </p:val>
                                        </p:tav>
                                      </p:tavLst>
                                    </p:anim>
                                    <p:anim calcmode="lin" valueType="num">
                                      <p:cBhvr additive="base">
                                        <p:cTn id="45"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46"/>
            </p:par>
          </p:childTnLst>
        </p:cTn>
      </p:par>
    </p:tnLst>
    <p:bldLst>
      <p:bldP spid="7" grpId="0"/>
      <p:bldP spid="15" grpId="0"/>
      <p:bldP spid="12" grpId="0"/>
      <p:bldP spid="8" grpId="0" animBg="1"/>
      <p:bldP spid="9" grpId="0"/>
      <p:bldP spid="10"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2" descr="Picture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7" y="3445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2" name="Rectangle 21"/>
          <p:cNvSpPr>
            <a:spLocks noChangeArrowheads="1"/>
          </p:cNvSpPr>
          <p:nvPr/>
        </p:nvSpPr>
        <p:spPr bwMode="auto">
          <a:xfrm>
            <a:off x="4876800" y="3886200"/>
            <a:ext cx="3733800" cy="1562100"/>
          </a:xfrm>
          <a:prstGeom prst="rect">
            <a:avLst/>
          </a:prstGeom>
          <a:gradFill rotWithShape="1">
            <a:gsLst>
              <a:gs pos="0">
                <a:schemeClr val="bg1"/>
              </a:gs>
              <a:gs pos="100000">
                <a:srgbClr val="FF9900"/>
              </a:gs>
            </a:gsLst>
            <a:path path="shape">
              <a:fillToRect l="50000" t="50000" r="50000" b="50000"/>
            </a:path>
          </a:gradFill>
          <a:ln w="57150" cmpd="thinThick">
            <a:solidFill>
              <a:srgbClr val="CC6600"/>
            </a:solidFill>
            <a:miter lim="800000"/>
            <a:headEnd/>
            <a:tailEnd/>
          </a:ln>
        </p:spPr>
        <p:txBody>
          <a:bodyPr wrap="none" anchor="ctr"/>
          <a:lstStyle/>
          <a:p>
            <a:pPr algn="ctr"/>
            <a:r>
              <a:rPr lang="en-US" sz="2400" b="1">
                <a:latin typeface="Times New Roman" pitchFamily="18" charset="0"/>
              </a:rPr>
              <a:t>Nài ép,</a:t>
            </a:r>
          </a:p>
          <a:p>
            <a:pPr algn="ctr"/>
            <a:r>
              <a:rPr lang="en-US" sz="2400" b="1">
                <a:latin typeface="Times New Roman" pitchFamily="18" charset="0"/>
              </a:rPr>
              <a:t> ủy </a:t>
            </a:r>
            <a:r>
              <a:rPr lang="en-US" sz="2400" b="1" smtClean="0">
                <a:latin typeface="Times New Roman" pitchFamily="18" charset="0"/>
              </a:rPr>
              <a:t>thác, thông cảm mà </a:t>
            </a:r>
          </a:p>
          <a:p>
            <a:pPr algn="ctr"/>
            <a:r>
              <a:rPr lang="en-US" sz="2400" b="1" smtClean="0">
                <a:latin typeface="Times New Roman" pitchFamily="18" charset="0"/>
              </a:rPr>
              <a:t>chấp nhận. Gợi sự thiệt </a:t>
            </a:r>
          </a:p>
          <a:p>
            <a:pPr algn="ctr"/>
            <a:r>
              <a:rPr lang="en-US" sz="2400" b="1" smtClean="0">
                <a:latin typeface="Times New Roman" pitchFamily="18" charset="0"/>
              </a:rPr>
              <a:t>thòi của Vân</a:t>
            </a:r>
            <a:endParaRPr lang="en-US" sz="2400" b="1">
              <a:latin typeface="Times New Roman" pitchFamily="18" charset="0"/>
            </a:endParaRPr>
          </a:p>
        </p:txBody>
      </p:sp>
      <p:sp>
        <p:nvSpPr>
          <p:cNvPr id="73744" name="Rectangle 16"/>
          <p:cNvSpPr>
            <a:spLocks noChangeArrowheads="1"/>
          </p:cNvSpPr>
          <p:nvPr/>
        </p:nvSpPr>
        <p:spPr bwMode="auto">
          <a:xfrm>
            <a:off x="762000" y="2819400"/>
            <a:ext cx="2356646" cy="651164"/>
          </a:xfrm>
          <a:prstGeom prst="rect">
            <a:avLst/>
          </a:prstGeom>
          <a:gradFill rotWithShape="1">
            <a:gsLst>
              <a:gs pos="0">
                <a:schemeClr val="bg1"/>
              </a:gs>
              <a:gs pos="100000">
                <a:srgbClr val="DDDDDD"/>
              </a:gs>
            </a:gsLst>
            <a:path path="shape">
              <a:fillToRect l="50000" t="50000" r="50000" b="50000"/>
            </a:path>
          </a:gradFill>
          <a:ln w="57150" cmpd="thinThick">
            <a:solidFill>
              <a:schemeClr val="tx1"/>
            </a:solidFill>
            <a:miter lim="800000"/>
            <a:headEnd/>
            <a:tailEnd/>
          </a:ln>
        </p:spPr>
        <p:txBody>
          <a:bodyPr wrap="none" anchor="ctr"/>
          <a:lstStyle/>
          <a:p>
            <a:pPr algn="ctr"/>
            <a:r>
              <a:rPr lang="en-US" sz="2400" b="1" smtClean="0">
                <a:latin typeface="Times New Roman" pitchFamily="18" charset="0"/>
              </a:rPr>
              <a:t> </a:t>
            </a:r>
            <a:r>
              <a:rPr lang="en-US" sz="2400" b="1">
                <a:latin typeface="Times New Roman" pitchFamily="18" charset="0"/>
              </a:rPr>
              <a:t>“cậy”</a:t>
            </a:r>
          </a:p>
        </p:txBody>
      </p:sp>
      <p:sp>
        <p:nvSpPr>
          <p:cNvPr id="3" name="Rectangle 16"/>
          <p:cNvSpPr>
            <a:spLocks noChangeArrowheads="1"/>
          </p:cNvSpPr>
          <p:nvPr/>
        </p:nvSpPr>
        <p:spPr bwMode="auto">
          <a:xfrm>
            <a:off x="5029200" y="2819400"/>
            <a:ext cx="2971800" cy="651164"/>
          </a:xfrm>
          <a:prstGeom prst="rect">
            <a:avLst/>
          </a:prstGeom>
          <a:gradFill rotWithShape="1">
            <a:gsLst>
              <a:gs pos="0">
                <a:schemeClr val="bg1"/>
              </a:gs>
              <a:gs pos="100000">
                <a:srgbClr val="DDDDDD"/>
              </a:gs>
            </a:gsLst>
            <a:path path="shape">
              <a:fillToRect l="50000" t="50000" r="50000" b="50000"/>
            </a:path>
          </a:gradFill>
          <a:ln w="57150" cmpd="thinThick">
            <a:solidFill>
              <a:schemeClr val="tx1"/>
            </a:solidFill>
            <a:miter lim="800000"/>
            <a:headEnd/>
            <a:tailEnd/>
          </a:ln>
        </p:spPr>
        <p:txBody>
          <a:bodyPr wrap="none" anchor="ctr"/>
          <a:lstStyle/>
          <a:p>
            <a:pPr algn="ctr"/>
            <a:r>
              <a:rPr lang="en-US" sz="2400" b="1" smtClean="0">
                <a:latin typeface="Times New Roman" pitchFamily="18" charset="0"/>
              </a:rPr>
              <a:t> </a:t>
            </a:r>
            <a:r>
              <a:rPr lang="en-US" sz="2400" b="1" dirty="0">
                <a:latin typeface="Times New Roman" pitchFamily="18" charset="0"/>
              </a:rPr>
              <a:t>“</a:t>
            </a:r>
            <a:r>
              <a:rPr lang="en-US" sz="2400" b="1" dirty="0" err="1">
                <a:latin typeface="Times New Roman" pitchFamily="18" charset="0"/>
              </a:rPr>
              <a:t>chịu</a:t>
            </a:r>
            <a:r>
              <a:rPr lang="en-US" sz="2400" b="1" dirty="0">
                <a:latin typeface="Times New Roman" pitchFamily="18" charset="0"/>
              </a:rPr>
              <a:t> </a:t>
            </a:r>
            <a:r>
              <a:rPr lang="en-US" sz="2400" b="1" dirty="0" err="1">
                <a:latin typeface="Times New Roman" pitchFamily="18" charset="0"/>
              </a:rPr>
              <a:t>lời</a:t>
            </a:r>
            <a:r>
              <a:rPr lang="en-US" sz="2400" b="1" dirty="0" smtClean="0">
                <a:latin typeface="Times New Roman" pitchFamily="18" charset="0"/>
              </a:rPr>
              <a:t>”</a:t>
            </a:r>
            <a:endParaRPr lang="en-US" sz="2400" b="1" dirty="0">
              <a:latin typeface="Times New Roman" pitchFamily="18" charset="0"/>
            </a:endParaRPr>
          </a:p>
        </p:txBody>
      </p:sp>
      <p:sp>
        <p:nvSpPr>
          <p:cNvPr id="73760" name="Line 32"/>
          <p:cNvSpPr>
            <a:spLocks noChangeShapeType="1"/>
          </p:cNvSpPr>
          <p:nvPr/>
        </p:nvSpPr>
        <p:spPr bwMode="auto">
          <a:xfrm>
            <a:off x="1905000" y="3505200"/>
            <a:ext cx="0" cy="3810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 name="Line 32"/>
          <p:cNvSpPr>
            <a:spLocks noChangeShapeType="1"/>
          </p:cNvSpPr>
          <p:nvPr/>
        </p:nvSpPr>
        <p:spPr bwMode="auto">
          <a:xfrm>
            <a:off x="6553200" y="3505200"/>
            <a:ext cx="0" cy="3810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767" name="Rectangle 39"/>
          <p:cNvSpPr>
            <a:spLocks noChangeArrowheads="1"/>
          </p:cNvSpPr>
          <p:nvPr/>
        </p:nvSpPr>
        <p:spPr bwMode="auto">
          <a:xfrm>
            <a:off x="685800" y="5588701"/>
            <a:ext cx="7924800" cy="1182707"/>
          </a:xfrm>
          <a:prstGeom prst="rect">
            <a:avLst/>
          </a:prstGeom>
          <a:gradFill rotWithShape="1">
            <a:gsLst>
              <a:gs pos="0">
                <a:schemeClr val="bg1"/>
              </a:gs>
              <a:gs pos="100000">
                <a:srgbClr val="CC99FF"/>
              </a:gs>
            </a:gsLst>
            <a:lin ang="5400000" scaled="1"/>
          </a:gradFill>
          <a:ln w="28575">
            <a:solidFill>
              <a:schemeClr val="tx2"/>
            </a:solidFill>
            <a:miter lim="800000"/>
            <a:headEnd/>
            <a:tailEnd/>
          </a:ln>
        </p:spPr>
        <p:txBody>
          <a:bodyPr wrap="none" anchor="ctr"/>
          <a:lstStyle/>
          <a:p>
            <a:pPr marL="342900" indent="-342900">
              <a:spcBef>
                <a:spcPct val="20000"/>
              </a:spcBef>
              <a:buFont typeface="Wingdings" pitchFamily="2" charset="2"/>
              <a:buNone/>
            </a:pPr>
            <a:r>
              <a:rPr lang="en-US" sz="2400" b="1" smtClean="0">
                <a:solidFill>
                  <a:srgbClr val="FF0066"/>
                </a:solidFill>
                <a:latin typeface="Times New Roman" pitchFamily="18" charset="0"/>
                <a:sym typeface="Wingdings" pitchFamily="2" charset="2"/>
              </a:rPr>
              <a:t>Từ ngữ chọn lọc , chính xác. </a:t>
            </a:r>
            <a:r>
              <a:rPr lang="en-US" sz="2400" b="1" smtClean="0">
                <a:solidFill>
                  <a:srgbClr val="FF0066"/>
                </a:solidFill>
                <a:latin typeface="Times New Roman" pitchFamily="18" charset="0"/>
              </a:rPr>
              <a:t>Lời </a:t>
            </a:r>
            <a:r>
              <a:rPr lang="en-US" sz="2400" b="1">
                <a:solidFill>
                  <a:srgbClr val="FF0066"/>
                </a:solidFill>
                <a:latin typeface="Times New Roman" pitchFamily="18" charset="0"/>
              </a:rPr>
              <a:t>lẽ thiết tha, khẩn </a:t>
            </a:r>
            <a:r>
              <a:rPr lang="en-US" sz="2400" b="1" smtClean="0">
                <a:solidFill>
                  <a:srgbClr val="FF0066"/>
                </a:solidFill>
                <a:latin typeface="Times New Roman" pitchFamily="18" charset="0"/>
              </a:rPr>
              <a:t>khoản, </a:t>
            </a:r>
          </a:p>
          <a:p>
            <a:pPr marL="342900" indent="-342900">
              <a:spcBef>
                <a:spcPct val="20000"/>
              </a:spcBef>
              <a:buFont typeface="Wingdings" pitchFamily="2" charset="2"/>
              <a:buNone/>
            </a:pPr>
            <a:r>
              <a:rPr lang="en-US" sz="2400" b="1" smtClean="0">
                <a:solidFill>
                  <a:srgbClr val="FF0066"/>
                </a:solidFill>
                <a:latin typeface="Times New Roman" pitchFamily="18" charset="0"/>
              </a:rPr>
              <a:t>phù hợp với hoàn cảnh nhân vật.</a:t>
            </a:r>
            <a:endParaRPr lang="en-US" sz="2400" b="1">
              <a:latin typeface="Times New Roman" pitchFamily="18" charset="0"/>
            </a:endParaRPr>
          </a:p>
        </p:txBody>
      </p:sp>
      <p:pic>
        <p:nvPicPr>
          <p:cNvPr id="12302" name="Picture 27" descr="slide0038_image1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34453"/>
            <a:ext cx="2209800" cy="156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1"/>
          <p:cNvSpPr>
            <a:spLocks noChangeArrowheads="1"/>
          </p:cNvSpPr>
          <p:nvPr/>
        </p:nvSpPr>
        <p:spPr bwMode="auto">
          <a:xfrm>
            <a:off x="429075" y="3886200"/>
            <a:ext cx="3061855" cy="1562100"/>
          </a:xfrm>
          <a:prstGeom prst="rect">
            <a:avLst/>
          </a:prstGeom>
          <a:gradFill rotWithShape="1">
            <a:gsLst>
              <a:gs pos="0">
                <a:schemeClr val="bg1"/>
              </a:gs>
              <a:gs pos="100000">
                <a:srgbClr val="FF9900"/>
              </a:gs>
            </a:gsLst>
            <a:path path="shape">
              <a:fillToRect l="50000" t="50000" r="50000" b="50000"/>
            </a:path>
          </a:gradFill>
          <a:ln w="57150" cmpd="thinThick">
            <a:solidFill>
              <a:srgbClr val="CC6600"/>
            </a:solidFill>
            <a:miter lim="800000"/>
            <a:headEnd/>
            <a:tailEnd/>
          </a:ln>
        </p:spPr>
        <p:txBody>
          <a:bodyPr wrap="none" anchor="ctr"/>
          <a:lstStyle/>
          <a:p>
            <a:pPr algn="ctr"/>
            <a:endParaRPr lang="en-US" sz="2400" b="1" smtClean="0">
              <a:latin typeface="Times New Roman" pitchFamily="18" charset="0"/>
            </a:endParaRPr>
          </a:p>
          <a:p>
            <a:pPr algn="ctr"/>
            <a:r>
              <a:rPr lang="en-US" sz="2400" b="1" smtClean="0">
                <a:latin typeface="Times New Roman" pitchFamily="18" charset="0"/>
              </a:rPr>
              <a:t>Tin tưởng</a:t>
            </a:r>
            <a:r>
              <a:rPr lang="en-US" sz="2400" b="1">
                <a:latin typeface="Times New Roman" pitchFamily="18" charset="0"/>
              </a:rPr>
              <a:t> </a:t>
            </a:r>
            <a:r>
              <a:rPr lang="en-US" sz="2400" b="1" smtClean="0">
                <a:latin typeface="Times New Roman" pitchFamily="18" charset="0"/>
              </a:rPr>
              <a:t>để gửi</a:t>
            </a:r>
          </a:p>
          <a:p>
            <a:pPr algn="ctr"/>
            <a:r>
              <a:rPr lang="en-US" sz="2400" b="1" smtClean="0">
                <a:latin typeface="Times New Roman" pitchFamily="18" charset="0"/>
              </a:rPr>
              <a:t> gắm hi vọng.Âm </a:t>
            </a:r>
          </a:p>
          <a:p>
            <a:pPr algn="ctr"/>
            <a:r>
              <a:rPr lang="en-US" sz="2400" b="1" smtClean="0">
                <a:latin typeface="Times New Roman" pitchFamily="18" charset="0"/>
              </a:rPr>
              <a:t>Điệu nặng gợi </a:t>
            </a:r>
          </a:p>
          <a:p>
            <a:pPr algn="ctr"/>
            <a:r>
              <a:rPr lang="en-US" sz="2400" b="1" smtClean="0">
                <a:latin typeface="Times New Roman" pitchFamily="18" charset="0"/>
              </a:rPr>
              <a:t>sự đau đớn</a:t>
            </a:r>
            <a:endParaRPr lang="en-US" sz="2400" b="1">
              <a:latin typeface="Times New Roman" pitchFamily="18" charset="0"/>
            </a:endParaRPr>
          </a:p>
          <a:p>
            <a:pPr marL="0" lvl="1" algn="ctr"/>
            <a:endParaRPr lang="en-US" sz="2400" b="1">
              <a:latin typeface="Times New Roman" pitchFamily="18" charset="0"/>
            </a:endParaRPr>
          </a:p>
        </p:txBody>
      </p:sp>
      <p:sp>
        <p:nvSpPr>
          <p:cNvPr id="16" name="Rectangle 15"/>
          <p:cNvSpPr/>
          <p:nvPr>
            <p:custDataLst>
              <p:tags r:id="rId1"/>
            </p:custDataLst>
          </p:nvPr>
        </p:nvSpPr>
        <p:spPr>
          <a:xfrm>
            <a:off x="76200" y="76200"/>
            <a:ext cx="4724400" cy="584775"/>
          </a:xfrm>
          <a:prstGeom prst="rect">
            <a:avLst/>
          </a:prstGeom>
          <a:noFill/>
        </p:spPr>
        <p:txBody>
          <a:bodyPr wrap="square" lIns="91440" tIns="45720" rIns="91440" bIns="45720">
            <a:spAutoFit/>
          </a:bodyPr>
          <a:lstStyle/>
          <a:p>
            <a:pPr algn="ctr"/>
            <a:r>
              <a:rPr lang="en-US" sz="3200" b="1" cap="all"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ii.TÌM </a:t>
            </a:r>
            <a:r>
              <a:rPr lang="en-US" sz="32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HIỂU văn bản </a:t>
            </a:r>
            <a:endParaRPr lang="en-US" sz="32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17" name="Rectangle 16"/>
          <p:cNvSpPr/>
          <p:nvPr>
            <p:custDataLst>
              <p:tags r:id="rId2"/>
            </p:custDataLst>
          </p:nvPr>
        </p:nvSpPr>
        <p:spPr>
          <a:xfrm>
            <a:off x="-228600" y="609600"/>
            <a:ext cx="2819400" cy="553998"/>
          </a:xfrm>
          <a:prstGeom prst="rect">
            <a:avLst/>
          </a:prstGeom>
          <a:noFill/>
          <a:ln w="57150">
            <a:noFill/>
          </a:ln>
        </p:spPr>
        <p:style>
          <a:lnRef idx="2">
            <a:schemeClr val="accent4"/>
          </a:lnRef>
          <a:fillRef idx="1">
            <a:schemeClr val="lt1"/>
          </a:fillRef>
          <a:effectRef idx="0">
            <a:schemeClr val="accent4"/>
          </a:effectRef>
          <a:fontRef idx="minor">
            <a:schemeClr val="dk1"/>
          </a:fontRef>
        </p:style>
        <p:txBody>
          <a:bodyPr wrap="square" lIns="91440" tIns="45720" rIns="91440" bIns="45720">
            <a:spAutoFit/>
          </a:bodyPr>
          <a:lstStyle/>
          <a:p>
            <a:pPr lvl="1">
              <a:spcBef>
                <a:spcPct val="0"/>
              </a:spcBef>
            </a:pPr>
            <a:r>
              <a:rPr lang="en-US" sz="3000" b="1" dirty="0" smtClean="0">
                <a:solidFill>
                  <a:srgbClr val="C00000"/>
                </a:solidFill>
                <a:latin typeface="Times New Roman" pitchFamily="18" charset="0"/>
                <a:ea typeface="Aachen" pitchFamily="18" charset="-93"/>
                <a:cs typeface="Times New Roman" pitchFamily="18" charset="0"/>
              </a:rPr>
              <a:t>1.Đoạn 1</a:t>
            </a:r>
            <a:r>
              <a:rPr lang="en-US" sz="3000" b="1"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a:t>
            </a:r>
            <a:endParaRPr lang="en-US" sz="30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18" name="Rectangle 17"/>
          <p:cNvSpPr/>
          <p:nvPr/>
        </p:nvSpPr>
        <p:spPr>
          <a:xfrm>
            <a:off x="1905000" y="685800"/>
            <a:ext cx="5029199" cy="910296"/>
          </a:xfrm>
          <a:prstGeom prst="rect">
            <a:avLst/>
          </a:prstGeom>
        </p:spPr>
        <p:txBody>
          <a:bodyPr wrap="square" lIns="48052" tIns="24026" rIns="48052" bIns="24026">
            <a:spAutoFit/>
          </a:bodyPr>
          <a:lstStyle/>
          <a:p>
            <a:r>
              <a:rPr lang="en-US" sz="2800" b="1" smtClean="0">
                <a:solidFill>
                  <a:srgbClr val="C00000"/>
                </a:solidFill>
                <a:latin typeface="Times New Roman" pitchFamily="18" charset="0"/>
                <a:ea typeface="Aachen" pitchFamily="18" charset="-93"/>
                <a:cs typeface="Times New Roman" pitchFamily="18" charset="0"/>
              </a:rPr>
              <a:t>Kiều thuyết phục Vân nhận lời trao duyên</a:t>
            </a:r>
            <a:endParaRPr lang="en-US" sz="2800" b="1" i="1" dirty="0">
              <a:solidFill>
                <a:srgbClr val="C00000"/>
              </a:solidFill>
              <a:latin typeface="Times New Roman" pitchFamily="18" charset="0"/>
              <a:ea typeface="Aachen" pitchFamily="18" charset="-93"/>
              <a:cs typeface="Times New Roman" pitchFamily="18" charset="0"/>
            </a:endParaRPr>
          </a:p>
        </p:txBody>
      </p:sp>
      <p:sp>
        <p:nvSpPr>
          <p:cNvPr id="8" name="Rectangle 7"/>
          <p:cNvSpPr/>
          <p:nvPr/>
        </p:nvSpPr>
        <p:spPr>
          <a:xfrm>
            <a:off x="3001659" y="2057400"/>
            <a:ext cx="1731500" cy="523220"/>
          </a:xfrm>
          <a:prstGeom prst="rect">
            <a:avLst/>
          </a:prstGeom>
        </p:spPr>
        <p:txBody>
          <a:bodyPr wrap="none">
            <a:spAutoFit/>
          </a:bodyPr>
          <a:lstStyle/>
          <a:p>
            <a:r>
              <a:rPr lang="en-US" sz="2800" b="1" dirty="0" smtClean="0">
                <a:latin typeface="Times New Roman" pitchFamily="18" charset="0"/>
                <a:ea typeface="Aachen" pitchFamily="18" charset="-93"/>
                <a:cs typeface="Times New Roman" pitchFamily="18" charset="0"/>
              </a:rPr>
              <a:t>+ Từ ngữ:</a:t>
            </a:r>
            <a:endParaRPr lang="en-US" sz="2800" b="1" i="1" dirty="0">
              <a:solidFill>
                <a:srgbClr val="C00000"/>
              </a:solidFill>
              <a:latin typeface="Times New Roman" pitchFamily="18" charset="0"/>
              <a:ea typeface="Aachen" pitchFamily="18" charset="-93"/>
              <a:cs typeface="Times New Roman" pitchFamily="18" charset="0"/>
            </a:endParaRPr>
          </a:p>
        </p:txBody>
      </p:sp>
      <p:sp>
        <p:nvSpPr>
          <p:cNvPr id="9" name="Right Brace 8"/>
          <p:cNvSpPr/>
          <p:nvPr/>
        </p:nvSpPr>
        <p:spPr>
          <a:xfrm rot="16200000">
            <a:off x="3500671" y="1157923"/>
            <a:ext cx="380999" cy="2962737"/>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0" name="TextBox 9"/>
          <p:cNvSpPr txBox="1"/>
          <p:nvPr/>
        </p:nvSpPr>
        <p:spPr>
          <a:xfrm>
            <a:off x="381000" y="1534180"/>
            <a:ext cx="5943600" cy="523220"/>
          </a:xfrm>
          <a:prstGeom prst="rect">
            <a:avLst/>
          </a:prstGeom>
          <a:noFill/>
        </p:spPr>
        <p:txBody>
          <a:bodyPr wrap="square" rtlCol="0">
            <a:spAutoFit/>
          </a:bodyPr>
          <a:lstStyle/>
          <a:p>
            <a:r>
              <a:rPr lang="en-US" sz="2800" b="1" dirty="0" smtClean="0">
                <a:solidFill>
                  <a:srgbClr val="0000FF"/>
                </a:solidFill>
              </a:rPr>
              <a:t>* Hai câu đầu : - Kiều đặt vấn đề </a:t>
            </a:r>
            <a:endParaRPr lang="en-US" sz="2800" b="1" dirty="0">
              <a:solidFill>
                <a:srgbClr val="0000FF"/>
              </a:solidFill>
            </a:endParaRPr>
          </a:p>
        </p:txBody>
      </p:sp>
      <p:sp>
        <p:nvSpPr>
          <p:cNvPr id="28" name="Rectangle 27"/>
          <p:cNvSpPr/>
          <p:nvPr/>
        </p:nvSpPr>
        <p:spPr>
          <a:xfrm>
            <a:off x="2666999" y="5703002"/>
            <a:ext cx="5011081" cy="954107"/>
          </a:xfrm>
          <a:prstGeom prst="rect">
            <a:avLst/>
          </a:prstGeom>
        </p:spPr>
        <p:txBody>
          <a:bodyPr wrap="square">
            <a:spAutoFit/>
          </a:bodyPr>
          <a:lstStyle/>
          <a:p>
            <a:pPr algn="ctr"/>
            <a:r>
              <a:rPr lang="vi-VN" sz="2800" dirty="0">
                <a:solidFill>
                  <a:srgbClr val="C00000"/>
                </a:solidFill>
                <a:latin typeface="+mj-lt"/>
                <a:ea typeface="Aachen" pitchFamily="18" charset="-93"/>
                <a:cs typeface="Aachen" pitchFamily="18" charset="-93"/>
              </a:rPr>
              <a:t>Cậy</a:t>
            </a:r>
            <a:r>
              <a:rPr lang="vi-VN" sz="2800" dirty="0">
                <a:latin typeface="+mj-lt"/>
                <a:ea typeface="Aachen" pitchFamily="18" charset="-93"/>
                <a:cs typeface="Aachen" pitchFamily="18" charset="-93"/>
              </a:rPr>
              <a:t> em, em có </a:t>
            </a:r>
            <a:r>
              <a:rPr lang="vi-VN" sz="2800" dirty="0">
                <a:solidFill>
                  <a:srgbClr val="C00000"/>
                </a:solidFill>
                <a:latin typeface="+mj-lt"/>
                <a:ea typeface="Aachen" pitchFamily="18" charset="-93"/>
                <a:cs typeface="Aachen" pitchFamily="18" charset="-93"/>
              </a:rPr>
              <a:t>chịu lời</a:t>
            </a:r>
            <a:r>
              <a:rPr lang="vi-VN" sz="2800" dirty="0">
                <a:latin typeface="+mj-lt"/>
                <a:ea typeface="Aachen" pitchFamily="18" charset="-93"/>
                <a:cs typeface="Aachen" pitchFamily="18" charset="-93"/>
              </a:rPr>
              <a:t>,</a:t>
            </a:r>
            <a:br>
              <a:rPr lang="vi-VN" sz="2800" dirty="0">
                <a:latin typeface="+mj-lt"/>
                <a:ea typeface="Aachen" pitchFamily="18" charset="-93"/>
                <a:cs typeface="Aachen" pitchFamily="18" charset="-93"/>
              </a:rPr>
            </a:br>
            <a:r>
              <a:rPr lang="vi-VN" sz="2800" dirty="0">
                <a:latin typeface="+mj-lt"/>
                <a:ea typeface="Aachen" pitchFamily="18" charset="-93"/>
                <a:cs typeface="Aachen" pitchFamily="18" charset="-93"/>
              </a:rPr>
              <a:t>Ngồi lên cho chị </a:t>
            </a:r>
            <a:r>
              <a:rPr lang="vi-VN" sz="2800" dirty="0">
                <a:solidFill>
                  <a:srgbClr val="7030A0"/>
                </a:solidFill>
                <a:latin typeface="+mj-lt"/>
                <a:ea typeface="Aachen" pitchFamily="18" charset="-93"/>
                <a:cs typeface="Aachen" pitchFamily="18" charset="-93"/>
              </a:rPr>
              <a:t>lạy rồi sẽ </a:t>
            </a:r>
            <a:r>
              <a:rPr lang="vi-VN" sz="2800" dirty="0" smtClean="0">
                <a:solidFill>
                  <a:srgbClr val="7030A0"/>
                </a:solidFill>
                <a:latin typeface="+mj-lt"/>
                <a:ea typeface="Aachen" pitchFamily="18" charset="-93"/>
                <a:cs typeface="Aachen" pitchFamily="18" charset="-93"/>
              </a:rPr>
              <a:t>thưa</a:t>
            </a:r>
            <a:r>
              <a:rPr lang="en-US" sz="2800" dirty="0" smtClean="0">
                <a:solidFill>
                  <a:srgbClr val="7030A0"/>
                </a:solidFill>
                <a:latin typeface="+mj-lt"/>
                <a:ea typeface="Aachen" pitchFamily="18" charset="-93"/>
                <a:cs typeface="Aachen" pitchFamily="18" charset="-93"/>
              </a:rPr>
              <a:t>.</a:t>
            </a:r>
            <a:endParaRPr lang="en-US" sz="2400" dirty="0">
              <a:latin typeface="+mj-lt"/>
            </a:endParaRPr>
          </a:p>
        </p:txBody>
      </p:sp>
      <p:pic>
        <p:nvPicPr>
          <p:cNvPr id="30" name="Picture 2" descr="C:\Documents and Settings\ADMIN\Desktop\yik5BERi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flipH="1">
            <a:off x="130163" y="5723382"/>
            <a:ext cx="597825" cy="733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933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1+#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0-#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xit" presetSubtype="8" fill="hold" grpId="1" nodeType="withEffect">
                                  <p:stCondLst>
                                    <p:cond delay="0"/>
                                  </p:stCondLst>
                                  <p:childTnLst>
                                    <p:anim calcmode="lin" valueType="num">
                                      <p:cBhvr additive="base">
                                        <p:cTn id="24" dur="500"/>
                                        <p:tgtEl>
                                          <p:spTgt spid="28"/>
                                        </p:tgtEl>
                                        <p:attrNameLst>
                                          <p:attrName>ppt_x</p:attrName>
                                        </p:attrNameLst>
                                      </p:cBhvr>
                                      <p:tavLst>
                                        <p:tav tm="0">
                                          <p:val>
                                            <p:strVal val="ppt_x"/>
                                          </p:val>
                                        </p:tav>
                                        <p:tav tm="100000">
                                          <p:val>
                                            <p:strVal val="0-ppt_w/2"/>
                                          </p:val>
                                        </p:tav>
                                      </p:tavLst>
                                    </p:anim>
                                    <p:anim calcmode="lin" valueType="num">
                                      <p:cBhvr additive="base">
                                        <p:cTn id="25" dur="500"/>
                                        <p:tgtEl>
                                          <p:spTgt spid="28"/>
                                        </p:tgtEl>
                                        <p:attrNameLst>
                                          <p:attrName>ppt_y</p:attrName>
                                        </p:attrNameLst>
                                      </p:cBhvr>
                                      <p:tavLst>
                                        <p:tav tm="0">
                                          <p:val>
                                            <p:strVal val="ppt_y"/>
                                          </p:val>
                                        </p:tav>
                                        <p:tav tm="100000">
                                          <p:val>
                                            <p:strVal val="ppt_y"/>
                                          </p:val>
                                        </p:tav>
                                      </p:tavLst>
                                    </p:anim>
                                    <p:set>
                                      <p:cBhvr>
                                        <p:cTn id="26" dur="1" fill="hold">
                                          <p:stCondLst>
                                            <p:cond delay="499"/>
                                          </p:stCondLst>
                                        </p:cTn>
                                        <p:tgtEl>
                                          <p:spTgt spid="2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circle(in)">
                                      <p:cBhvr>
                                        <p:cTn id="36" dur="2000"/>
                                        <p:tgtEl>
                                          <p:spTgt spid="8"/>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circle(in)">
                                      <p:cBhvr>
                                        <p:cTn id="39" dur="2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73744"/>
                                        </p:tgtEl>
                                        <p:attrNameLst>
                                          <p:attrName>style.visibility</p:attrName>
                                        </p:attrNameLst>
                                      </p:cBhvr>
                                      <p:to>
                                        <p:strVal val="visible"/>
                                      </p:to>
                                    </p:set>
                                    <p:animEffect transition="in" filter="checkerboard(across)">
                                      <p:cBhvr>
                                        <p:cTn id="44" dur="500"/>
                                        <p:tgtEl>
                                          <p:spTgt spid="7374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checkerboard(across)">
                                      <p:cBhvr>
                                        <p:cTn id="49" dur="500"/>
                                        <p:tgtEl>
                                          <p:spTgt spid="7"/>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73760"/>
                                        </p:tgtEl>
                                        <p:attrNameLst>
                                          <p:attrName>style.visibility</p:attrName>
                                        </p:attrNameLst>
                                      </p:cBhvr>
                                      <p:to>
                                        <p:strVal val="visible"/>
                                      </p:to>
                                    </p:set>
                                    <p:animEffect transition="in" filter="checkerboard(across)">
                                      <p:cBhvr>
                                        <p:cTn id="52" dur="500"/>
                                        <p:tgtEl>
                                          <p:spTgt spid="7376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checkerboard(across)">
                                      <p:cBhvr>
                                        <p:cTn id="57" dur="500"/>
                                        <p:tgtEl>
                                          <p:spTgt spid="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checkerboard(across)">
                                      <p:cBhvr>
                                        <p:cTn id="62" dur="500"/>
                                        <p:tgtEl>
                                          <p:spTgt spid="6"/>
                                        </p:tgtEl>
                                      </p:cBhvr>
                                    </p:animEffect>
                                  </p:childTnLst>
                                </p:cTn>
                              </p:par>
                              <p:par>
                                <p:cTn id="63" presetID="5" presetClass="entr" presetSubtype="10" fill="hold" grpId="0" nodeType="with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checkerboard(across)">
                                      <p:cBhvr>
                                        <p:cTn id="65" dur="500"/>
                                        <p:tgtEl>
                                          <p:spTgt spid="2"/>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1" fill="hold" nodeType="click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ipe(up)">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5" presetClass="entr" presetSubtype="10" fill="hold" grpId="0" nodeType="clickEffect">
                                  <p:stCondLst>
                                    <p:cond delay="0"/>
                                  </p:stCondLst>
                                  <p:childTnLst>
                                    <p:set>
                                      <p:cBhvr>
                                        <p:cTn id="74" dur="1" fill="hold">
                                          <p:stCondLst>
                                            <p:cond delay="0"/>
                                          </p:stCondLst>
                                        </p:cTn>
                                        <p:tgtEl>
                                          <p:spTgt spid="73767"/>
                                        </p:tgtEl>
                                        <p:attrNameLst>
                                          <p:attrName>style.visibility</p:attrName>
                                        </p:attrNameLst>
                                      </p:cBhvr>
                                      <p:to>
                                        <p:strVal val="visible"/>
                                      </p:to>
                                    </p:set>
                                    <p:animEffect transition="in" filter="checkerboard(across)">
                                      <p:cBhvr>
                                        <p:cTn id="75" dur="500"/>
                                        <p:tgtEl>
                                          <p:spTgt spid="737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3744" grpId="0" animBg="1"/>
      <p:bldP spid="3" grpId="0" animBg="1"/>
      <p:bldP spid="73760" grpId="0" animBg="1"/>
      <p:bldP spid="6" grpId="0" animBg="1"/>
      <p:bldP spid="73767" grpId="0" animBg="1"/>
      <p:bldP spid="7" grpId="0" animBg="1"/>
      <p:bldP spid="16" grpId="0"/>
      <p:bldP spid="17" grpId="0"/>
      <p:bldP spid="18" grpId="0"/>
      <p:bldP spid="8" grpId="0"/>
      <p:bldP spid="9" grpId="0" animBg="1"/>
      <p:bldP spid="10" grpId="0"/>
      <p:bldP spid="28" grpId="0"/>
      <p:bldP spid="2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2" descr="Picture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7" y="4156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73749" name="Rectangle 21"/>
          <p:cNvSpPr>
            <a:spLocks noChangeArrowheads="1"/>
          </p:cNvSpPr>
          <p:nvPr/>
        </p:nvSpPr>
        <p:spPr bwMode="auto">
          <a:xfrm>
            <a:off x="3581400" y="2399371"/>
            <a:ext cx="5327073" cy="2325029"/>
          </a:xfrm>
          <a:prstGeom prst="rect">
            <a:avLst/>
          </a:prstGeom>
          <a:gradFill rotWithShape="1">
            <a:gsLst>
              <a:gs pos="0">
                <a:schemeClr val="bg1"/>
              </a:gs>
              <a:gs pos="100000">
                <a:srgbClr val="FF9900"/>
              </a:gs>
            </a:gsLst>
            <a:path path="shape">
              <a:fillToRect l="50000" t="50000" r="50000" b="50000"/>
            </a:path>
          </a:gradFill>
          <a:ln w="57150" cmpd="thinThick">
            <a:solidFill>
              <a:srgbClr val="CC6600"/>
            </a:solidFill>
            <a:miter lim="800000"/>
            <a:headEnd/>
            <a:tailEnd/>
          </a:ln>
        </p:spPr>
        <p:txBody>
          <a:bodyPr wrap="none" anchor="ctr"/>
          <a:lstStyle/>
          <a:p>
            <a:r>
              <a:rPr lang="en-US" sz="2400" b="1">
                <a:latin typeface="Times New Roman" pitchFamily="18" charset="0"/>
              </a:rPr>
              <a:t>Kính cẩn, </a:t>
            </a:r>
            <a:r>
              <a:rPr lang="en-US" sz="2400" b="1" smtClean="0">
                <a:latin typeface="Times New Roman" pitchFamily="18" charset="0"/>
              </a:rPr>
              <a:t>tôn trọng.</a:t>
            </a:r>
          </a:p>
          <a:p>
            <a:r>
              <a:rPr lang="en-US" sz="2400" b="1" smtClean="0">
                <a:latin typeface="Times New Roman" pitchFamily="18" charset="0"/>
              </a:rPr>
              <a:t>Hé mở </a:t>
            </a:r>
            <a:r>
              <a:rPr lang="en-US" sz="2400" b="1">
                <a:latin typeface="Times New Roman" pitchFamily="18" charset="0"/>
              </a:rPr>
              <a:t>v</a:t>
            </a:r>
            <a:r>
              <a:rPr lang="en-US" sz="2400" b="1" smtClean="0">
                <a:latin typeface="Times New Roman" pitchFamily="18" charset="0"/>
              </a:rPr>
              <a:t>iệc cậy nhờ rất hệ trọng.</a:t>
            </a:r>
          </a:p>
          <a:p>
            <a:r>
              <a:rPr lang="en-US" sz="2400" b="1" smtClean="0">
                <a:latin typeface="Times New Roman" pitchFamily="18" charset="0"/>
              </a:rPr>
              <a:t>Hàm ẩn sự biết ơn đến khác cốt ghi tâm </a:t>
            </a:r>
            <a:endParaRPr lang="en-US" sz="2400" b="1">
              <a:latin typeface="Times New Roman" pitchFamily="18" charset="0"/>
            </a:endParaRPr>
          </a:p>
        </p:txBody>
      </p:sp>
      <p:sp>
        <p:nvSpPr>
          <p:cNvPr id="4" name="Rectangle 16"/>
          <p:cNvSpPr>
            <a:spLocks noChangeArrowheads="1"/>
          </p:cNvSpPr>
          <p:nvPr/>
        </p:nvSpPr>
        <p:spPr bwMode="auto">
          <a:xfrm>
            <a:off x="795806" y="2970776"/>
            <a:ext cx="2286000" cy="651164"/>
          </a:xfrm>
          <a:prstGeom prst="rect">
            <a:avLst/>
          </a:prstGeom>
          <a:gradFill rotWithShape="1">
            <a:gsLst>
              <a:gs pos="0">
                <a:schemeClr val="bg1"/>
              </a:gs>
              <a:gs pos="100000">
                <a:srgbClr val="DDDDDD"/>
              </a:gs>
            </a:gsLst>
            <a:path path="shape">
              <a:fillToRect l="50000" t="50000" r="50000" b="50000"/>
            </a:path>
          </a:gradFill>
          <a:ln w="57150" cmpd="thinThick">
            <a:solidFill>
              <a:schemeClr val="tx1"/>
            </a:solidFill>
            <a:miter lim="800000"/>
            <a:headEnd/>
            <a:tailEnd/>
          </a:ln>
        </p:spPr>
        <p:txBody>
          <a:bodyPr wrap="none" anchor="ctr"/>
          <a:lstStyle/>
          <a:p>
            <a:pPr algn="ctr"/>
            <a:r>
              <a:rPr lang="en-US" sz="2400" b="1">
                <a:latin typeface="Times New Roman" pitchFamily="18" charset="0"/>
              </a:rPr>
              <a:t>“lạy”, “thưa”</a:t>
            </a:r>
          </a:p>
        </p:txBody>
      </p:sp>
      <p:sp>
        <p:nvSpPr>
          <p:cNvPr id="5" name="Line 32"/>
          <p:cNvSpPr>
            <a:spLocks noChangeShapeType="1"/>
          </p:cNvSpPr>
          <p:nvPr/>
        </p:nvSpPr>
        <p:spPr bwMode="auto">
          <a:xfrm>
            <a:off x="3081806" y="3296358"/>
            <a:ext cx="457200"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767" name="Rectangle 39"/>
          <p:cNvSpPr>
            <a:spLocks noChangeArrowheads="1"/>
          </p:cNvSpPr>
          <p:nvPr/>
        </p:nvSpPr>
        <p:spPr bwMode="auto">
          <a:xfrm>
            <a:off x="824381" y="5047446"/>
            <a:ext cx="8270694" cy="877452"/>
          </a:xfrm>
          <a:prstGeom prst="rect">
            <a:avLst/>
          </a:prstGeom>
          <a:gradFill rotWithShape="1">
            <a:gsLst>
              <a:gs pos="0">
                <a:schemeClr val="bg1"/>
              </a:gs>
              <a:gs pos="100000">
                <a:srgbClr val="CC99FF"/>
              </a:gs>
            </a:gsLst>
            <a:lin ang="5400000" scaled="1"/>
          </a:gradFill>
          <a:ln w="28575">
            <a:solidFill>
              <a:schemeClr val="tx2"/>
            </a:solidFill>
            <a:miter lim="800000"/>
            <a:headEnd/>
            <a:tailEnd/>
          </a:ln>
        </p:spPr>
        <p:txBody>
          <a:bodyPr wrap="none" anchor="ctr"/>
          <a:lstStyle/>
          <a:p>
            <a:pPr marL="342900" indent="-342900">
              <a:spcBef>
                <a:spcPct val="20000"/>
              </a:spcBef>
              <a:buFont typeface="Wingdings" pitchFamily="2" charset="2"/>
              <a:buNone/>
            </a:pPr>
            <a:r>
              <a:rPr lang="en-US" sz="2600" b="1" smtClean="0">
                <a:solidFill>
                  <a:srgbClr val="FF0066"/>
                </a:solidFill>
                <a:latin typeface="Times New Roman" pitchFamily="18" charset="0"/>
                <a:sym typeface="Wingdings" pitchFamily="2" charset="2"/>
              </a:rPr>
              <a:t>Hành động bất ngờ, phi lí mà lại hợp lí, thấy được sự </a:t>
            </a:r>
          </a:p>
          <a:p>
            <a:pPr marL="342900" indent="-342900">
              <a:spcBef>
                <a:spcPct val="20000"/>
              </a:spcBef>
              <a:buFont typeface="Wingdings" pitchFamily="2" charset="2"/>
              <a:buNone/>
            </a:pPr>
            <a:r>
              <a:rPr lang="en-US" sz="2600" b="1" smtClean="0">
                <a:solidFill>
                  <a:srgbClr val="FF0066"/>
                </a:solidFill>
                <a:latin typeface="Times New Roman" pitchFamily="18" charset="0"/>
                <a:sym typeface="Wingdings" pitchFamily="2" charset="2"/>
              </a:rPr>
              <a:t>khôn khéo của Thúy Kiều.</a:t>
            </a:r>
            <a:endParaRPr lang="en-US" sz="2600" b="1">
              <a:latin typeface="Times New Roman" pitchFamily="18" charset="0"/>
            </a:endParaRPr>
          </a:p>
        </p:txBody>
      </p:sp>
      <p:pic>
        <p:nvPicPr>
          <p:cNvPr id="12302" name="Picture 27" descr="slide0038_image1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34453"/>
            <a:ext cx="2209800" cy="156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custDataLst>
              <p:tags r:id="rId1"/>
            </p:custDataLst>
          </p:nvPr>
        </p:nvSpPr>
        <p:spPr>
          <a:xfrm>
            <a:off x="76200" y="76200"/>
            <a:ext cx="4724400" cy="584775"/>
          </a:xfrm>
          <a:prstGeom prst="rect">
            <a:avLst/>
          </a:prstGeom>
          <a:noFill/>
        </p:spPr>
        <p:txBody>
          <a:bodyPr wrap="square" lIns="91440" tIns="45720" rIns="91440" bIns="45720">
            <a:spAutoFit/>
          </a:bodyPr>
          <a:lstStyle/>
          <a:p>
            <a:pPr algn="ctr"/>
            <a:r>
              <a:rPr lang="en-US" sz="3200" b="1" cap="all"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ii.TÌM </a:t>
            </a:r>
            <a:r>
              <a:rPr lang="en-US" sz="32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HIỂU văn bản </a:t>
            </a:r>
            <a:endParaRPr lang="en-US" sz="32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17" name="Rectangle 16"/>
          <p:cNvSpPr/>
          <p:nvPr>
            <p:custDataLst>
              <p:tags r:id="rId2"/>
            </p:custDataLst>
          </p:nvPr>
        </p:nvSpPr>
        <p:spPr>
          <a:xfrm>
            <a:off x="-228600" y="609600"/>
            <a:ext cx="2819400" cy="553998"/>
          </a:xfrm>
          <a:prstGeom prst="rect">
            <a:avLst/>
          </a:prstGeom>
          <a:noFill/>
          <a:ln w="57150">
            <a:noFill/>
          </a:ln>
        </p:spPr>
        <p:style>
          <a:lnRef idx="2">
            <a:schemeClr val="accent4"/>
          </a:lnRef>
          <a:fillRef idx="1">
            <a:schemeClr val="lt1"/>
          </a:fillRef>
          <a:effectRef idx="0">
            <a:schemeClr val="accent4"/>
          </a:effectRef>
          <a:fontRef idx="minor">
            <a:schemeClr val="dk1"/>
          </a:fontRef>
        </p:style>
        <p:txBody>
          <a:bodyPr wrap="square" lIns="91440" tIns="45720" rIns="91440" bIns="45720">
            <a:spAutoFit/>
          </a:bodyPr>
          <a:lstStyle/>
          <a:p>
            <a:pPr lvl="1">
              <a:spcBef>
                <a:spcPct val="0"/>
              </a:spcBef>
            </a:pPr>
            <a:r>
              <a:rPr lang="en-US" sz="3000" b="1" dirty="0" smtClean="0">
                <a:solidFill>
                  <a:srgbClr val="C00000"/>
                </a:solidFill>
                <a:latin typeface="Times New Roman" pitchFamily="18" charset="0"/>
                <a:ea typeface="Aachen" pitchFamily="18" charset="-93"/>
                <a:cs typeface="Times New Roman" pitchFamily="18" charset="0"/>
              </a:rPr>
              <a:t>1.Đoạn 1</a:t>
            </a:r>
            <a:r>
              <a:rPr lang="en-US" sz="3000" b="1"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a:t>
            </a:r>
            <a:endParaRPr lang="en-US" sz="30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18" name="Rectangle 17"/>
          <p:cNvSpPr/>
          <p:nvPr/>
        </p:nvSpPr>
        <p:spPr>
          <a:xfrm>
            <a:off x="1905000" y="685800"/>
            <a:ext cx="5029199" cy="910296"/>
          </a:xfrm>
          <a:prstGeom prst="rect">
            <a:avLst/>
          </a:prstGeom>
        </p:spPr>
        <p:txBody>
          <a:bodyPr wrap="square" lIns="48052" tIns="24026" rIns="48052" bIns="24026">
            <a:spAutoFit/>
          </a:bodyPr>
          <a:lstStyle/>
          <a:p>
            <a:r>
              <a:rPr lang="en-US" sz="2800" b="1" smtClean="0">
                <a:solidFill>
                  <a:srgbClr val="C00000"/>
                </a:solidFill>
                <a:latin typeface="Times New Roman" pitchFamily="18" charset="0"/>
                <a:ea typeface="Aachen" pitchFamily="18" charset="-93"/>
                <a:cs typeface="Times New Roman" pitchFamily="18" charset="0"/>
              </a:rPr>
              <a:t>Kiều thuyết phục Vân nhận lời trao duyên</a:t>
            </a:r>
            <a:endParaRPr lang="en-US" sz="2800" b="1" i="1" dirty="0">
              <a:solidFill>
                <a:srgbClr val="C00000"/>
              </a:solidFill>
              <a:latin typeface="Times New Roman" pitchFamily="18" charset="0"/>
              <a:ea typeface="Aachen" pitchFamily="18" charset="-93"/>
              <a:cs typeface="Times New Roman" pitchFamily="18" charset="0"/>
            </a:endParaRPr>
          </a:p>
        </p:txBody>
      </p:sp>
      <p:sp>
        <p:nvSpPr>
          <p:cNvPr id="10" name="TextBox 9"/>
          <p:cNvSpPr txBox="1"/>
          <p:nvPr/>
        </p:nvSpPr>
        <p:spPr>
          <a:xfrm>
            <a:off x="381000" y="1534180"/>
            <a:ext cx="5943600" cy="523220"/>
          </a:xfrm>
          <a:prstGeom prst="rect">
            <a:avLst/>
          </a:prstGeom>
          <a:noFill/>
        </p:spPr>
        <p:txBody>
          <a:bodyPr wrap="square" rtlCol="0">
            <a:spAutoFit/>
          </a:bodyPr>
          <a:lstStyle/>
          <a:p>
            <a:r>
              <a:rPr lang="en-US" sz="2800" b="1" smtClean="0">
                <a:solidFill>
                  <a:srgbClr val="0000FF"/>
                </a:solidFill>
              </a:rPr>
              <a:t>* Hai câu đầu : - Kiều đặt vấn đề </a:t>
            </a:r>
            <a:endParaRPr lang="en-US" sz="2800" b="1">
              <a:solidFill>
                <a:srgbClr val="0000FF"/>
              </a:solidFill>
            </a:endParaRPr>
          </a:p>
        </p:txBody>
      </p:sp>
      <p:sp>
        <p:nvSpPr>
          <p:cNvPr id="11" name="TextBox 10"/>
          <p:cNvSpPr txBox="1"/>
          <p:nvPr/>
        </p:nvSpPr>
        <p:spPr>
          <a:xfrm>
            <a:off x="723900" y="2137761"/>
            <a:ext cx="26289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a:t>
            </a:r>
            <a:r>
              <a:rPr lang="en-US" sz="2800" b="1" dirty="0" smtClean="0">
                <a:latin typeface="Times New Roman" pitchFamily="18" charset="0"/>
                <a:cs typeface="Times New Roman" pitchFamily="18" charset="0"/>
              </a:rPr>
              <a:t> Hành động :</a:t>
            </a:r>
            <a:endParaRPr lang="en-US" sz="2800" b="1" dirty="0">
              <a:latin typeface="Times New Roman" pitchFamily="18" charset="0"/>
              <a:cs typeface="Times New Roman" pitchFamily="18" charset="0"/>
            </a:endParaRPr>
          </a:p>
        </p:txBody>
      </p:sp>
      <p:cxnSp>
        <p:nvCxnSpPr>
          <p:cNvPr id="13" name="Straight Connector 12"/>
          <p:cNvCxnSpPr/>
          <p:nvPr/>
        </p:nvCxnSpPr>
        <p:spPr>
          <a:xfrm>
            <a:off x="1752600" y="2668024"/>
            <a:ext cx="0" cy="302752"/>
          </a:xfrm>
          <a:prstGeom prst="line">
            <a:avLst/>
          </a:prstGeom>
        </p:spPr>
        <p:style>
          <a:lnRef idx="3">
            <a:schemeClr val="dk1"/>
          </a:lnRef>
          <a:fillRef idx="0">
            <a:schemeClr val="dk1"/>
          </a:fillRef>
          <a:effectRef idx="2">
            <a:schemeClr val="dk1"/>
          </a:effectRef>
          <a:fontRef idx="minor">
            <a:schemeClr val="tx1"/>
          </a:fontRef>
        </p:style>
      </p:cxnSp>
      <p:pic>
        <p:nvPicPr>
          <p:cNvPr id="30" name="Picture 2" descr="C:\Documents and Settings\ADMIN\Desktop\yik5BERi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flipH="1">
            <a:off x="259148" y="4885182"/>
            <a:ext cx="597825" cy="733461"/>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39"/>
          <p:cNvSpPr>
            <a:spLocks noChangeArrowheads="1"/>
          </p:cNvSpPr>
          <p:nvPr/>
        </p:nvSpPr>
        <p:spPr bwMode="auto">
          <a:xfrm>
            <a:off x="910502" y="6086072"/>
            <a:ext cx="8184573" cy="813491"/>
          </a:xfrm>
          <a:prstGeom prst="rect">
            <a:avLst/>
          </a:prstGeom>
          <a:gradFill rotWithShape="1">
            <a:gsLst>
              <a:gs pos="0">
                <a:schemeClr val="bg1"/>
              </a:gs>
              <a:gs pos="100000">
                <a:srgbClr val="CC99FF"/>
              </a:gs>
            </a:gsLst>
            <a:lin ang="5400000" scaled="1"/>
          </a:gradFill>
          <a:ln w="28575">
            <a:solidFill>
              <a:schemeClr val="tx2"/>
            </a:solidFill>
            <a:miter lim="800000"/>
            <a:headEnd/>
            <a:tailEnd/>
          </a:ln>
        </p:spPr>
        <p:txBody>
          <a:bodyPr wrap="none" anchor="ctr"/>
          <a:lstStyle/>
          <a:p>
            <a:pPr marL="342900" indent="-342900">
              <a:spcBef>
                <a:spcPct val="20000"/>
              </a:spcBef>
              <a:buFont typeface="Wingdings" pitchFamily="2" charset="2"/>
              <a:buNone/>
            </a:pPr>
            <a:r>
              <a:rPr lang="en-US" sz="2600" b="1" smtClean="0">
                <a:solidFill>
                  <a:srgbClr val="FF0066"/>
                </a:solidFill>
                <a:latin typeface="Times New Roman" pitchFamily="18" charset="0"/>
                <a:sym typeface="Wingdings" pitchFamily="2" charset="2"/>
              </a:rPr>
              <a:t>Sự tinh tế trong cách sử dụng ngôn từ và xây dựng nhân </a:t>
            </a:r>
          </a:p>
          <a:p>
            <a:pPr marL="342900" indent="-342900">
              <a:spcBef>
                <a:spcPct val="20000"/>
              </a:spcBef>
              <a:buFont typeface="Wingdings" pitchFamily="2" charset="2"/>
              <a:buNone/>
            </a:pPr>
            <a:r>
              <a:rPr lang="en-US" sz="2600" b="1" smtClean="0">
                <a:solidFill>
                  <a:srgbClr val="FF0066"/>
                </a:solidFill>
                <a:latin typeface="Times New Roman" pitchFamily="18" charset="0"/>
                <a:sym typeface="Wingdings" pitchFamily="2" charset="2"/>
              </a:rPr>
              <a:t>vật của N.Du </a:t>
            </a:r>
            <a:endParaRPr lang="en-US" sz="2600" b="1">
              <a:latin typeface="Times New Roman" pitchFamily="18" charset="0"/>
            </a:endParaRPr>
          </a:p>
        </p:txBody>
      </p:sp>
      <p:pic>
        <p:nvPicPr>
          <p:cNvPr id="29" name="Picture 2" descr="C:\Documents and Settings\ADMIN\Desktop\yik5BERi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flipH="1">
            <a:off x="259147" y="5857080"/>
            <a:ext cx="597825" cy="733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407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6" presetClass="entr" presetSubtype="1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par>
                                <p:cTn id="25" presetID="6" presetClass="entr" presetSubtype="16"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heckerboard(across)">
                                      <p:cBhvr>
                                        <p:cTn id="32" dur="500"/>
                                        <p:tgtEl>
                                          <p:spTgt spid="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checkerboard(across)">
                                      <p:cBhvr>
                                        <p:cTn id="37" dur="500"/>
                                        <p:tgtEl>
                                          <p:spTgt spid="5"/>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73749"/>
                                        </p:tgtEl>
                                        <p:attrNameLst>
                                          <p:attrName>style.visibility</p:attrName>
                                        </p:attrNameLst>
                                      </p:cBhvr>
                                      <p:to>
                                        <p:strVal val="visible"/>
                                      </p:to>
                                    </p:set>
                                    <p:animEffect transition="in" filter="checkerboard(across)">
                                      <p:cBhvr>
                                        <p:cTn id="40" dur="500"/>
                                        <p:tgtEl>
                                          <p:spTgt spid="7374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1"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up)">
                                      <p:cBhvr>
                                        <p:cTn id="45" dur="5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73767"/>
                                        </p:tgtEl>
                                        <p:attrNameLst>
                                          <p:attrName>style.visibility</p:attrName>
                                        </p:attrNameLst>
                                      </p:cBhvr>
                                      <p:to>
                                        <p:strVal val="visible"/>
                                      </p:to>
                                    </p:set>
                                    <p:animEffect transition="in" filter="checkerboard(across)">
                                      <p:cBhvr>
                                        <p:cTn id="50" dur="500"/>
                                        <p:tgtEl>
                                          <p:spTgt spid="7376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up)">
                                      <p:cBhvr>
                                        <p:cTn id="55" dur="500"/>
                                        <p:tgtEl>
                                          <p:spTgt spid="29"/>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checkerboard(across)">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49" grpId="0" animBg="1"/>
      <p:bldP spid="4" grpId="0" animBg="1"/>
      <p:bldP spid="5" grpId="0" animBg="1"/>
      <p:bldP spid="73767" grpId="0" animBg="1"/>
      <p:bldP spid="16" grpId="0"/>
      <p:bldP spid="17" grpId="0"/>
      <p:bldP spid="18" grpId="0"/>
      <p:bldP spid="10" grpId="0"/>
      <p:bldP spid="11"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6" name="AutoShape 44"/>
          <p:cNvSpPr>
            <a:spLocks noChangeArrowheads="1"/>
          </p:cNvSpPr>
          <p:nvPr/>
        </p:nvSpPr>
        <p:spPr bwMode="auto">
          <a:xfrm>
            <a:off x="1676400" y="1981200"/>
            <a:ext cx="228600" cy="304800"/>
          </a:xfrm>
          <a:prstGeom prst="downArrow">
            <a:avLst>
              <a:gd name="adj1" fmla="val 50000"/>
              <a:gd name="adj2" fmla="val 70370"/>
            </a:avLst>
          </a:prstGeom>
          <a:solidFill>
            <a:srgbClr val="FFCC00"/>
          </a:solidFill>
          <a:ln w="57150" cmpd="thinThick">
            <a:solidFill>
              <a:schemeClr val="tx1"/>
            </a:solidFill>
            <a:miter lim="800000"/>
            <a:headEnd/>
            <a:tailEnd/>
          </a:ln>
        </p:spPr>
        <p:txBody>
          <a:bodyPr wrap="none" anchor="ctr"/>
          <a:lstStyle/>
          <a:p>
            <a:endParaRPr lang="en-US"/>
          </a:p>
        </p:txBody>
      </p:sp>
      <p:pic>
        <p:nvPicPr>
          <p:cNvPr id="13315" name="Picture 42" descr="Pictur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73744" name="Rectangle 16"/>
          <p:cNvSpPr>
            <a:spLocks noChangeArrowheads="1"/>
          </p:cNvSpPr>
          <p:nvPr/>
        </p:nvSpPr>
        <p:spPr bwMode="auto">
          <a:xfrm>
            <a:off x="228600" y="1090612"/>
            <a:ext cx="3048000" cy="838200"/>
          </a:xfrm>
          <a:prstGeom prst="rect">
            <a:avLst/>
          </a:prstGeom>
          <a:gradFill rotWithShape="1">
            <a:gsLst>
              <a:gs pos="0">
                <a:schemeClr val="bg1"/>
              </a:gs>
              <a:gs pos="100000">
                <a:srgbClr val="FFCCFF"/>
              </a:gs>
            </a:gsLst>
            <a:path path="shape">
              <a:fillToRect l="50000" t="50000" r="50000" b="50000"/>
            </a:path>
          </a:gradFill>
          <a:ln w="76200" cmpd="tri">
            <a:solidFill>
              <a:schemeClr val="tx1"/>
            </a:solidFill>
            <a:miter lim="800000"/>
            <a:headEnd/>
            <a:tailEnd/>
          </a:ln>
        </p:spPr>
        <p:txBody>
          <a:bodyPr wrap="none" anchor="ctr"/>
          <a:lstStyle/>
          <a:p>
            <a:pPr algn="ctr"/>
            <a:r>
              <a:rPr lang="en-US" sz="2200" b="1" smtClean="0">
                <a:latin typeface="Times New Roman" pitchFamily="18" charset="0"/>
              </a:rPr>
              <a:t>+Khi </a:t>
            </a:r>
            <a:r>
              <a:rPr lang="en-US" sz="2400" b="1" smtClean="0">
                <a:latin typeface="Times New Roman" pitchFamily="18" charset="0"/>
              </a:rPr>
              <a:t>ngày </a:t>
            </a:r>
            <a:r>
              <a:rPr lang="en-US" sz="2400" b="1">
                <a:latin typeface="Times New Roman" pitchFamily="18" charset="0"/>
              </a:rPr>
              <a:t>- “quạt ước”</a:t>
            </a:r>
          </a:p>
          <a:p>
            <a:pPr algn="ctr"/>
            <a:r>
              <a:rPr lang="en-US" sz="2400" b="1" smtClean="0">
                <a:latin typeface="Times New Roman" pitchFamily="18" charset="0"/>
              </a:rPr>
              <a:t> khi đêm </a:t>
            </a:r>
            <a:r>
              <a:rPr lang="en-US" sz="2400" b="1">
                <a:latin typeface="Times New Roman" pitchFamily="18" charset="0"/>
              </a:rPr>
              <a:t>- “chén thề</a:t>
            </a:r>
            <a:r>
              <a:rPr lang="en-US" sz="2400" b="1" smtClean="0">
                <a:latin typeface="Times New Roman" pitchFamily="18" charset="0"/>
              </a:rPr>
              <a:t>” :</a:t>
            </a:r>
            <a:endParaRPr lang="en-US" sz="2400" b="1">
              <a:latin typeface="Times New Roman" pitchFamily="18" charset="0"/>
            </a:endParaRPr>
          </a:p>
        </p:txBody>
      </p:sp>
      <p:sp>
        <p:nvSpPr>
          <p:cNvPr id="2" name="Rectangle 16"/>
          <p:cNvSpPr>
            <a:spLocks noChangeArrowheads="1"/>
          </p:cNvSpPr>
          <p:nvPr/>
        </p:nvSpPr>
        <p:spPr bwMode="auto">
          <a:xfrm>
            <a:off x="228600" y="4308764"/>
            <a:ext cx="3048000" cy="838200"/>
          </a:xfrm>
          <a:prstGeom prst="rect">
            <a:avLst/>
          </a:prstGeom>
          <a:gradFill rotWithShape="1">
            <a:gsLst>
              <a:gs pos="0">
                <a:schemeClr val="bg1"/>
              </a:gs>
              <a:gs pos="100000">
                <a:srgbClr val="FFCCFF"/>
              </a:gs>
            </a:gsLst>
            <a:path path="shape">
              <a:fillToRect l="50000" t="50000" r="50000" b="50000"/>
            </a:path>
          </a:gradFill>
          <a:ln w="76200" cmpd="tri">
            <a:solidFill>
              <a:schemeClr val="tx1"/>
            </a:solidFill>
            <a:miter lim="800000"/>
            <a:headEnd/>
            <a:tailEnd/>
          </a:ln>
        </p:spPr>
        <p:txBody>
          <a:bodyPr wrap="none" anchor="ctr"/>
          <a:lstStyle/>
          <a:p>
            <a:pPr algn="ctr"/>
            <a:r>
              <a:rPr lang="en-US" sz="2400" b="1" dirty="0">
                <a:latin typeface="Times New Roman" pitchFamily="18" charset="0"/>
              </a:rPr>
              <a:t>+ “</a:t>
            </a:r>
            <a:r>
              <a:rPr lang="en-US" sz="2400" b="1" dirty="0" err="1">
                <a:latin typeface="Times New Roman" pitchFamily="18" charset="0"/>
              </a:rPr>
              <a:t>Hiếu</a:t>
            </a:r>
            <a:r>
              <a:rPr lang="en-US" sz="2400" b="1" dirty="0">
                <a:latin typeface="Times New Roman" pitchFamily="18" charset="0"/>
              </a:rPr>
              <a:t> </a:t>
            </a:r>
            <a:r>
              <a:rPr lang="en-US" sz="2400" b="1" dirty="0" err="1">
                <a:latin typeface="Times New Roman" pitchFamily="18" charset="0"/>
              </a:rPr>
              <a:t>tình</a:t>
            </a:r>
            <a:r>
              <a:rPr lang="en-US" sz="2400" b="1" dirty="0">
                <a:latin typeface="Times New Roman" pitchFamily="18" charset="0"/>
              </a:rPr>
              <a:t> </a:t>
            </a:r>
            <a:r>
              <a:rPr lang="en-US" sz="2400" b="1" dirty="0" err="1">
                <a:latin typeface="Times New Roman" pitchFamily="18" charset="0"/>
              </a:rPr>
              <a:t>khôn</a:t>
            </a:r>
            <a:endParaRPr lang="en-US" sz="2400" b="1" dirty="0">
              <a:latin typeface="Times New Roman" pitchFamily="18" charset="0"/>
            </a:endParaRPr>
          </a:p>
          <a:p>
            <a:pPr algn="ctr"/>
            <a:r>
              <a:rPr lang="en-US" sz="2400" b="1">
                <a:latin typeface="Times New Roman" pitchFamily="18" charset="0"/>
              </a:rPr>
              <a:t> </a:t>
            </a:r>
            <a:r>
              <a:rPr lang="en-US" sz="2400" b="1" smtClean="0">
                <a:latin typeface="Times New Roman" pitchFamily="18" charset="0"/>
              </a:rPr>
              <a:t>lẽ hai bề vẹn </a:t>
            </a:r>
            <a:r>
              <a:rPr lang="en-US" sz="2400" b="1" dirty="0" err="1">
                <a:latin typeface="Times New Roman" pitchFamily="18" charset="0"/>
              </a:rPr>
              <a:t>hai</a:t>
            </a:r>
            <a:r>
              <a:rPr lang="en-US" sz="2400" b="1" dirty="0">
                <a:latin typeface="Times New Roman" pitchFamily="18" charset="0"/>
              </a:rPr>
              <a:t>”</a:t>
            </a:r>
          </a:p>
        </p:txBody>
      </p:sp>
      <p:sp>
        <p:nvSpPr>
          <p:cNvPr id="73767" name="Rectangle 39"/>
          <p:cNvSpPr>
            <a:spLocks noChangeArrowheads="1"/>
          </p:cNvSpPr>
          <p:nvPr/>
        </p:nvSpPr>
        <p:spPr bwMode="auto">
          <a:xfrm>
            <a:off x="228600" y="3505200"/>
            <a:ext cx="3048000" cy="609600"/>
          </a:xfrm>
          <a:prstGeom prst="rect">
            <a:avLst/>
          </a:prstGeom>
          <a:gradFill rotWithShape="1">
            <a:gsLst>
              <a:gs pos="0">
                <a:schemeClr val="bg1"/>
              </a:gs>
              <a:gs pos="100000">
                <a:srgbClr val="CC99FF"/>
              </a:gs>
            </a:gsLst>
            <a:lin ang="5400000" scaled="1"/>
          </a:gradFill>
          <a:ln w="76200" cmpd="tri">
            <a:solidFill>
              <a:schemeClr val="tx2"/>
            </a:solidFill>
            <a:miter lim="800000"/>
            <a:headEnd/>
            <a:tailEnd/>
          </a:ln>
        </p:spPr>
        <p:txBody>
          <a:bodyPr wrap="none" anchor="ctr"/>
          <a:lstStyle/>
          <a:p>
            <a:pPr marL="342900" indent="-342900" algn="ctr">
              <a:spcBef>
                <a:spcPct val="20000"/>
              </a:spcBef>
              <a:buFont typeface="Wingdings" pitchFamily="2" charset="2"/>
              <a:buNone/>
            </a:pPr>
            <a:r>
              <a:rPr lang="en-US" sz="2400" b="1" dirty="0" err="1" smtClean="0">
                <a:latin typeface="Times New Roman" pitchFamily="18" charset="0"/>
              </a:rPr>
              <a:t>Hạnh</a:t>
            </a:r>
            <a:r>
              <a:rPr lang="en-US" sz="2400" b="1" dirty="0" smtClean="0">
                <a:latin typeface="Times New Roman" pitchFamily="18" charset="0"/>
              </a:rPr>
              <a:t> </a:t>
            </a:r>
            <a:r>
              <a:rPr lang="en-US" sz="2400" b="1" dirty="0" err="1" smtClean="0">
                <a:latin typeface="Times New Roman" pitchFamily="18" charset="0"/>
              </a:rPr>
              <a:t>phúc</a:t>
            </a:r>
            <a:endParaRPr lang="en-US" sz="2400" b="1" dirty="0">
              <a:latin typeface="Times New Roman" pitchFamily="18" charset="0"/>
            </a:endParaRPr>
          </a:p>
        </p:txBody>
      </p:sp>
      <p:sp>
        <p:nvSpPr>
          <p:cNvPr id="73770" name="Rectangle 42"/>
          <p:cNvSpPr>
            <a:spLocks noChangeArrowheads="1"/>
          </p:cNvSpPr>
          <p:nvPr/>
        </p:nvSpPr>
        <p:spPr bwMode="auto">
          <a:xfrm>
            <a:off x="533400" y="5943600"/>
            <a:ext cx="6934200" cy="685800"/>
          </a:xfrm>
          <a:prstGeom prst="rect">
            <a:avLst/>
          </a:prstGeom>
          <a:gradFill rotWithShape="1">
            <a:gsLst>
              <a:gs pos="0">
                <a:schemeClr val="bg1"/>
              </a:gs>
              <a:gs pos="100000">
                <a:srgbClr val="CC00CC"/>
              </a:gs>
            </a:gsLst>
            <a:path path="shape">
              <a:fillToRect l="50000" t="50000" r="50000" b="50000"/>
            </a:path>
          </a:gradFill>
          <a:ln w="76200" cmpd="tri">
            <a:solidFill>
              <a:schemeClr val="tx2"/>
            </a:solidFill>
            <a:miter lim="800000"/>
            <a:headEnd/>
            <a:tailEnd/>
          </a:ln>
        </p:spPr>
        <p:txBody>
          <a:bodyPr wrap="none" anchor="ctr"/>
          <a:lstStyle/>
          <a:p>
            <a:pPr marL="342900" indent="-342900">
              <a:buFont typeface="Wingdings" pitchFamily="2" charset="2"/>
              <a:buChar char="è"/>
            </a:pPr>
            <a:r>
              <a:rPr lang="en-US" sz="2400" b="1" dirty="0" err="1">
                <a:latin typeface="Times New Roman" pitchFamily="18" charset="0"/>
                <a:sym typeface="Wingdings" pitchFamily="2" charset="2"/>
              </a:rPr>
              <a:t>Khơi</a:t>
            </a:r>
            <a:r>
              <a:rPr lang="en-US" sz="2400" b="1" dirty="0">
                <a:latin typeface="Times New Roman" pitchFamily="18" charset="0"/>
                <a:sym typeface="Wingdings" pitchFamily="2" charset="2"/>
              </a:rPr>
              <a:t> </a:t>
            </a:r>
            <a:r>
              <a:rPr lang="en-US" sz="2400" b="1" dirty="0" err="1">
                <a:latin typeface="Times New Roman" pitchFamily="18" charset="0"/>
                <a:sym typeface="Wingdings" pitchFamily="2" charset="2"/>
              </a:rPr>
              <a:t>gợi</a:t>
            </a:r>
            <a:r>
              <a:rPr lang="en-US" sz="2400" b="1" dirty="0">
                <a:latin typeface="Times New Roman" pitchFamily="18" charset="0"/>
                <a:sym typeface="Wingdings" pitchFamily="2" charset="2"/>
              </a:rPr>
              <a:t> </a:t>
            </a:r>
            <a:r>
              <a:rPr lang="en-US" sz="2400" b="1" dirty="0" err="1">
                <a:latin typeface="Times New Roman" pitchFamily="18" charset="0"/>
                <a:sym typeface="Wingdings" pitchFamily="2" charset="2"/>
              </a:rPr>
              <a:t>lòng</a:t>
            </a:r>
            <a:r>
              <a:rPr lang="en-US" sz="2400" b="1" dirty="0">
                <a:latin typeface="Times New Roman" pitchFamily="18" charset="0"/>
                <a:sym typeface="Wingdings" pitchFamily="2" charset="2"/>
              </a:rPr>
              <a:t> </a:t>
            </a:r>
            <a:r>
              <a:rPr lang="en-US" sz="2400" b="1" dirty="0" err="1">
                <a:latin typeface="Times New Roman" pitchFamily="18" charset="0"/>
                <a:sym typeface="Wingdings" pitchFamily="2" charset="2"/>
              </a:rPr>
              <a:t>trắc</a:t>
            </a:r>
            <a:r>
              <a:rPr lang="en-US" sz="2400" b="1" dirty="0">
                <a:latin typeface="Times New Roman" pitchFamily="18" charset="0"/>
                <a:sym typeface="Wingdings" pitchFamily="2" charset="2"/>
              </a:rPr>
              <a:t> </a:t>
            </a:r>
            <a:r>
              <a:rPr lang="en-US" sz="2400" b="1" dirty="0" err="1">
                <a:latin typeface="Times New Roman" pitchFamily="18" charset="0"/>
                <a:sym typeface="Wingdings" pitchFamily="2" charset="2"/>
              </a:rPr>
              <a:t>ẩn</a:t>
            </a:r>
            <a:r>
              <a:rPr lang="en-US" sz="2400" b="1" dirty="0">
                <a:latin typeface="Times New Roman" pitchFamily="18" charset="0"/>
                <a:sym typeface="Wingdings" pitchFamily="2" charset="2"/>
              </a:rPr>
              <a:t>, </a:t>
            </a:r>
            <a:r>
              <a:rPr lang="en-US" sz="2400" b="1" dirty="0" err="1">
                <a:latin typeface="Times New Roman" pitchFamily="18" charset="0"/>
                <a:sym typeface="Wingdings" pitchFamily="2" charset="2"/>
              </a:rPr>
              <a:t>mối</a:t>
            </a:r>
            <a:r>
              <a:rPr lang="en-US" sz="2400" b="1" dirty="0">
                <a:latin typeface="Times New Roman" pitchFamily="18" charset="0"/>
                <a:sym typeface="Wingdings" pitchFamily="2" charset="2"/>
              </a:rPr>
              <a:t> </a:t>
            </a:r>
            <a:r>
              <a:rPr lang="en-US" sz="2400" b="1" dirty="0" err="1">
                <a:latin typeface="Times New Roman" pitchFamily="18" charset="0"/>
                <a:sym typeface="Wingdings" pitchFamily="2" charset="2"/>
              </a:rPr>
              <a:t>đồng</a:t>
            </a:r>
            <a:r>
              <a:rPr lang="en-US" sz="2400" b="1" dirty="0">
                <a:latin typeface="Times New Roman" pitchFamily="18" charset="0"/>
                <a:sym typeface="Wingdings" pitchFamily="2" charset="2"/>
              </a:rPr>
              <a:t> </a:t>
            </a:r>
            <a:r>
              <a:rPr lang="en-US" sz="2400" b="1" dirty="0" err="1">
                <a:latin typeface="Times New Roman" pitchFamily="18" charset="0"/>
                <a:sym typeface="Wingdings" pitchFamily="2" charset="2"/>
              </a:rPr>
              <a:t>cảm</a:t>
            </a:r>
            <a:r>
              <a:rPr lang="en-US" sz="2400" b="1" dirty="0">
                <a:latin typeface="Times New Roman" pitchFamily="18" charset="0"/>
                <a:sym typeface="Wingdings" pitchFamily="2" charset="2"/>
              </a:rPr>
              <a:t> ở </a:t>
            </a:r>
            <a:r>
              <a:rPr lang="en-US" sz="2400" b="1" dirty="0" err="1">
                <a:latin typeface="Times New Roman" pitchFamily="18" charset="0"/>
                <a:sym typeface="Wingdings" pitchFamily="2" charset="2"/>
              </a:rPr>
              <a:t>Thúy</a:t>
            </a:r>
            <a:r>
              <a:rPr lang="en-US" sz="2400" b="1" dirty="0">
                <a:latin typeface="Times New Roman" pitchFamily="18" charset="0"/>
                <a:sym typeface="Wingdings" pitchFamily="2" charset="2"/>
              </a:rPr>
              <a:t> </a:t>
            </a:r>
            <a:r>
              <a:rPr lang="en-US" sz="2400" b="1" dirty="0" err="1">
                <a:latin typeface="Times New Roman" pitchFamily="18" charset="0"/>
                <a:sym typeface="Wingdings" pitchFamily="2" charset="2"/>
              </a:rPr>
              <a:t>Vân</a:t>
            </a:r>
            <a:endParaRPr lang="en-US" sz="2400" b="1" dirty="0">
              <a:latin typeface="Times New Roman" pitchFamily="18" charset="0"/>
              <a:sym typeface="Wingdings" pitchFamily="2" charset="2"/>
            </a:endParaRPr>
          </a:p>
        </p:txBody>
      </p:sp>
      <p:sp>
        <p:nvSpPr>
          <p:cNvPr id="8208" name="Line 16"/>
          <p:cNvSpPr>
            <a:spLocks noChangeShapeType="1"/>
          </p:cNvSpPr>
          <p:nvPr/>
        </p:nvSpPr>
        <p:spPr bwMode="auto">
          <a:xfrm>
            <a:off x="3352800" y="1609724"/>
            <a:ext cx="1676400" cy="0"/>
          </a:xfrm>
          <a:prstGeom prst="line">
            <a:avLst/>
          </a:prstGeom>
          <a:noFill/>
          <a:ln w="57150">
            <a:solidFill>
              <a:srgbClr val="CC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9" name="Text Box 17"/>
          <p:cNvSpPr txBox="1">
            <a:spLocks noChangeArrowheads="1"/>
          </p:cNvSpPr>
          <p:nvPr/>
        </p:nvSpPr>
        <p:spPr bwMode="auto">
          <a:xfrm>
            <a:off x="3009900" y="1863213"/>
            <a:ext cx="2819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latin typeface="Times New Roman" pitchFamily="18" charset="0"/>
              </a:rPr>
              <a:t>-</a:t>
            </a:r>
            <a:r>
              <a:rPr lang="en-US" sz="2400" b="1" smtClean="0">
                <a:latin typeface="Times New Roman" pitchFamily="18" charset="0"/>
              </a:rPr>
              <a:t> Biến </a:t>
            </a:r>
            <a:r>
              <a:rPr lang="en-US" sz="2400" b="1">
                <a:latin typeface="Times New Roman" pitchFamily="18" charset="0"/>
              </a:rPr>
              <a:t>cố, tai ương</a:t>
            </a:r>
          </a:p>
        </p:txBody>
      </p:sp>
      <p:sp>
        <p:nvSpPr>
          <p:cNvPr id="3" name="Rectangle 16"/>
          <p:cNvSpPr>
            <a:spLocks noChangeArrowheads="1"/>
          </p:cNvSpPr>
          <p:nvPr/>
        </p:nvSpPr>
        <p:spPr bwMode="auto">
          <a:xfrm>
            <a:off x="5257800" y="4384964"/>
            <a:ext cx="3795712" cy="762000"/>
          </a:xfrm>
          <a:prstGeom prst="rect">
            <a:avLst/>
          </a:prstGeom>
          <a:gradFill rotWithShape="1">
            <a:gsLst>
              <a:gs pos="0">
                <a:schemeClr val="bg1"/>
              </a:gs>
              <a:gs pos="100000">
                <a:srgbClr val="FFCCFF"/>
              </a:gs>
            </a:gsLst>
            <a:path path="shape">
              <a:fillToRect l="50000" t="50000" r="50000" b="50000"/>
            </a:path>
          </a:gradFill>
          <a:ln w="76200" cmpd="tri">
            <a:solidFill>
              <a:schemeClr val="tx1"/>
            </a:solidFill>
            <a:miter lim="800000"/>
            <a:headEnd/>
            <a:tailEnd/>
          </a:ln>
        </p:spPr>
        <p:txBody>
          <a:bodyPr wrap="none" anchor="ctr"/>
          <a:lstStyle/>
          <a:p>
            <a:pPr algn="ctr"/>
            <a:r>
              <a:rPr lang="en-US" sz="2400" b="1" smtClean="0">
                <a:latin typeface="Times New Roman" pitchFamily="18" charset="0"/>
              </a:rPr>
              <a:t>Sự bế tắc, khó xử của Kiều. </a:t>
            </a:r>
          </a:p>
          <a:p>
            <a:pPr algn="ctr"/>
            <a:r>
              <a:rPr lang="en-US" sz="2400" b="1" smtClean="0">
                <a:latin typeface="Times New Roman" pitchFamily="18" charset="0"/>
              </a:rPr>
              <a:t>Kiều chỉ </a:t>
            </a:r>
            <a:r>
              <a:rPr lang="en-US" sz="2400" b="1">
                <a:latin typeface="Times New Roman" pitchFamily="18" charset="0"/>
              </a:rPr>
              <a:t>có thể chọn một</a:t>
            </a:r>
          </a:p>
        </p:txBody>
      </p:sp>
      <p:sp>
        <p:nvSpPr>
          <p:cNvPr id="8212" name="Rectangle 20"/>
          <p:cNvSpPr>
            <a:spLocks noChangeArrowheads="1"/>
          </p:cNvSpPr>
          <p:nvPr/>
        </p:nvSpPr>
        <p:spPr bwMode="auto">
          <a:xfrm>
            <a:off x="5257800" y="1066800"/>
            <a:ext cx="3886200" cy="838200"/>
          </a:xfrm>
          <a:prstGeom prst="rect">
            <a:avLst/>
          </a:prstGeom>
          <a:gradFill rotWithShape="1">
            <a:gsLst>
              <a:gs pos="0">
                <a:srgbClr val="C0C0C0"/>
              </a:gs>
              <a:gs pos="50000">
                <a:schemeClr val="bg1"/>
              </a:gs>
              <a:gs pos="100000">
                <a:srgbClr val="C0C0C0"/>
              </a:gs>
            </a:gsLst>
            <a:lin ang="5400000" scaled="1"/>
          </a:gradFill>
          <a:ln w="76200" cmpd="tri">
            <a:solidFill>
              <a:schemeClr val="tx1"/>
            </a:solidFill>
            <a:miter lim="800000"/>
            <a:headEnd/>
            <a:tailEnd/>
          </a:ln>
          <a:effectLst/>
        </p:spPr>
        <p:txBody>
          <a:bodyPr wrap="none" anchor="ctr"/>
          <a:lstStyle/>
          <a:p>
            <a:pPr algn="ctr">
              <a:lnSpc>
                <a:spcPct val="90000"/>
              </a:lnSpc>
              <a:defRPr/>
            </a:pPr>
            <a:r>
              <a:rPr lang="en-US" sz="2400" b="1" smtClean="0">
                <a:latin typeface="Times New Roman" pitchFamily="18" charset="0"/>
              </a:rPr>
              <a:t>+“</a:t>
            </a:r>
            <a:r>
              <a:rPr lang="en-US" sz="2400" b="1">
                <a:latin typeface="Times New Roman" pitchFamily="18" charset="0"/>
              </a:rPr>
              <a:t>đứt gánh tương </a:t>
            </a:r>
            <a:r>
              <a:rPr lang="en-US" sz="2400" b="1" smtClean="0">
                <a:latin typeface="Times New Roman" pitchFamily="18" charset="0"/>
              </a:rPr>
              <a:t>tư”</a:t>
            </a:r>
          </a:p>
          <a:p>
            <a:pPr algn="ctr">
              <a:lnSpc>
                <a:spcPct val="90000"/>
              </a:lnSpc>
              <a:defRPr/>
            </a:pPr>
            <a:r>
              <a:rPr lang="en-US" sz="2400" b="1">
                <a:latin typeface="Times New Roman" pitchFamily="18" charset="0"/>
              </a:rPr>
              <a:t> </a:t>
            </a:r>
            <a:r>
              <a:rPr lang="en-US" sz="2400" b="1" smtClean="0">
                <a:latin typeface="Times New Roman" pitchFamily="18" charset="0"/>
              </a:rPr>
              <a:t>“ chắp mối tơ thừa mặc em”:</a:t>
            </a:r>
            <a:endParaRPr lang="en-US" sz="2400" b="1">
              <a:latin typeface="Times New Roman" pitchFamily="18" charset="0"/>
            </a:endParaRPr>
          </a:p>
        </p:txBody>
      </p:sp>
      <p:sp>
        <p:nvSpPr>
          <p:cNvPr id="8213" name="Rectangle 21"/>
          <p:cNvSpPr>
            <a:spLocks noChangeArrowheads="1"/>
          </p:cNvSpPr>
          <p:nvPr/>
        </p:nvSpPr>
        <p:spPr bwMode="auto">
          <a:xfrm>
            <a:off x="5257800" y="2304394"/>
            <a:ext cx="3795712" cy="1056199"/>
          </a:xfrm>
          <a:prstGeom prst="rect">
            <a:avLst/>
          </a:prstGeom>
          <a:gradFill rotWithShape="1">
            <a:gsLst>
              <a:gs pos="0">
                <a:srgbClr val="C0C0C0"/>
              </a:gs>
              <a:gs pos="50000">
                <a:schemeClr val="bg1"/>
              </a:gs>
              <a:gs pos="100000">
                <a:srgbClr val="C0C0C0"/>
              </a:gs>
            </a:gsLst>
            <a:lin ang="5400000" scaled="1"/>
          </a:gradFill>
          <a:ln w="76200" cmpd="tri">
            <a:solidFill>
              <a:schemeClr val="tx1"/>
            </a:solidFill>
            <a:miter lim="800000"/>
            <a:headEnd/>
            <a:tailEnd/>
          </a:ln>
          <a:effectLst/>
        </p:spPr>
        <p:txBody>
          <a:bodyPr wrap="none" anchor="ctr"/>
          <a:lstStyle/>
          <a:p>
            <a:pPr algn="ctr">
              <a:lnSpc>
                <a:spcPct val="90000"/>
              </a:lnSpc>
              <a:defRPr/>
            </a:pPr>
            <a:endParaRPr lang="en-US" sz="2400" b="1" smtClean="0">
              <a:latin typeface="Times New Roman" pitchFamily="18" charset="0"/>
            </a:endParaRPr>
          </a:p>
          <a:p>
            <a:pPr algn="ctr">
              <a:lnSpc>
                <a:spcPct val="90000"/>
              </a:lnSpc>
              <a:defRPr/>
            </a:pPr>
            <a:r>
              <a:rPr lang="en-US" sz="2400" b="1" smtClean="0">
                <a:latin typeface="Times New Roman" pitchFamily="18" charset="0"/>
              </a:rPr>
              <a:t>Sự dang dở của mối tình </a:t>
            </a:r>
          </a:p>
          <a:p>
            <a:pPr algn="ctr">
              <a:lnSpc>
                <a:spcPct val="90000"/>
              </a:lnSpc>
              <a:defRPr/>
            </a:pPr>
            <a:r>
              <a:rPr lang="en-US" sz="2400" b="1" smtClean="0">
                <a:latin typeface="Times New Roman" pitchFamily="18" charset="0"/>
              </a:rPr>
              <a:t>Kim-Kiều.</a:t>
            </a:r>
          </a:p>
          <a:p>
            <a:pPr algn="ctr">
              <a:lnSpc>
                <a:spcPct val="90000"/>
              </a:lnSpc>
              <a:defRPr/>
            </a:pPr>
            <a:r>
              <a:rPr lang="en-US" sz="2400" b="1" smtClean="0">
                <a:latin typeface="Times New Roman" pitchFamily="18" charset="0"/>
              </a:rPr>
              <a:t>Sự thiệt thòi của Vân. </a:t>
            </a:r>
          </a:p>
          <a:p>
            <a:pPr algn="ctr">
              <a:lnSpc>
                <a:spcPct val="90000"/>
              </a:lnSpc>
              <a:defRPr/>
            </a:pPr>
            <a:r>
              <a:rPr lang="en-US" sz="2400" b="1" smtClean="0">
                <a:latin typeface="Times New Roman" pitchFamily="18" charset="0"/>
              </a:rPr>
              <a:t> </a:t>
            </a:r>
            <a:endParaRPr lang="en-US" sz="2400" b="1" dirty="0">
              <a:latin typeface="Times New Roman" pitchFamily="18" charset="0"/>
            </a:endParaRPr>
          </a:p>
        </p:txBody>
      </p:sp>
      <p:sp>
        <p:nvSpPr>
          <p:cNvPr id="4" name="Rectangle 16"/>
          <p:cNvSpPr>
            <a:spLocks noChangeArrowheads="1"/>
          </p:cNvSpPr>
          <p:nvPr/>
        </p:nvSpPr>
        <p:spPr bwMode="auto">
          <a:xfrm>
            <a:off x="228600" y="2362200"/>
            <a:ext cx="3048000" cy="838200"/>
          </a:xfrm>
          <a:prstGeom prst="rect">
            <a:avLst/>
          </a:prstGeom>
          <a:gradFill rotWithShape="1">
            <a:gsLst>
              <a:gs pos="0">
                <a:schemeClr val="bg1"/>
              </a:gs>
              <a:gs pos="100000">
                <a:srgbClr val="FFCCFF"/>
              </a:gs>
            </a:gsLst>
            <a:path path="shape">
              <a:fillToRect l="50000" t="50000" r="50000" b="50000"/>
            </a:path>
          </a:gradFill>
          <a:ln w="76200" cmpd="tri">
            <a:solidFill>
              <a:schemeClr val="tx1"/>
            </a:solidFill>
            <a:miter lim="800000"/>
            <a:headEnd/>
            <a:tailEnd/>
          </a:ln>
        </p:spPr>
        <p:txBody>
          <a:bodyPr wrap="none" anchor="ctr"/>
          <a:lstStyle/>
          <a:p>
            <a:pPr algn="ctr"/>
            <a:endParaRPr lang="en-US" sz="2400" b="1" dirty="0">
              <a:latin typeface="Times New Roman" pitchFamily="18" charset="0"/>
            </a:endParaRPr>
          </a:p>
          <a:p>
            <a:pPr algn="ctr"/>
            <a:r>
              <a:rPr lang="en-US" sz="2400" b="1" dirty="0" err="1">
                <a:latin typeface="Times New Roman" pitchFamily="18" charset="0"/>
              </a:rPr>
              <a:t>Tình</a:t>
            </a:r>
            <a:r>
              <a:rPr lang="en-US" sz="2400" b="1" dirty="0">
                <a:latin typeface="Times New Roman" pitchFamily="18" charset="0"/>
              </a:rPr>
              <a:t> </a:t>
            </a:r>
            <a:r>
              <a:rPr lang="en-US" sz="2400" b="1" dirty="0" err="1">
                <a:latin typeface="Times New Roman" pitchFamily="18" charset="0"/>
              </a:rPr>
              <a:t>yêu</a:t>
            </a:r>
            <a:r>
              <a:rPr lang="en-US" sz="2400" b="1" dirty="0">
                <a:latin typeface="Times New Roman" pitchFamily="18" charset="0"/>
              </a:rPr>
              <a:t> </a:t>
            </a:r>
            <a:r>
              <a:rPr lang="en-US" sz="2400" b="1" dirty="0" err="1">
                <a:latin typeface="Times New Roman" pitchFamily="18" charset="0"/>
              </a:rPr>
              <a:t>thắm</a:t>
            </a:r>
            <a:r>
              <a:rPr lang="en-US" sz="2400" b="1" dirty="0">
                <a:latin typeface="Times New Roman" pitchFamily="18" charset="0"/>
              </a:rPr>
              <a:t> </a:t>
            </a:r>
            <a:r>
              <a:rPr lang="en-US" sz="2400" b="1" dirty="0" err="1">
                <a:latin typeface="Times New Roman" pitchFamily="18" charset="0"/>
              </a:rPr>
              <a:t>thiết</a:t>
            </a:r>
            <a:endParaRPr lang="en-US" sz="2400" b="1" dirty="0">
              <a:latin typeface="Times New Roman" pitchFamily="18" charset="0"/>
            </a:endParaRPr>
          </a:p>
          <a:p>
            <a:pPr algn="ctr"/>
            <a:endParaRPr lang="en-US" sz="2400" b="1" dirty="0">
              <a:latin typeface="Times New Roman" pitchFamily="18" charset="0"/>
            </a:endParaRPr>
          </a:p>
        </p:txBody>
      </p:sp>
      <p:sp>
        <p:nvSpPr>
          <p:cNvPr id="5" name="Rectangle 39"/>
          <p:cNvSpPr>
            <a:spLocks noChangeArrowheads="1"/>
          </p:cNvSpPr>
          <p:nvPr/>
        </p:nvSpPr>
        <p:spPr bwMode="auto">
          <a:xfrm>
            <a:off x="1371600" y="5181600"/>
            <a:ext cx="4267200" cy="609600"/>
          </a:xfrm>
          <a:prstGeom prst="rect">
            <a:avLst/>
          </a:prstGeom>
          <a:gradFill rotWithShape="1">
            <a:gsLst>
              <a:gs pos="0">
                <a:schemeClr val="bg1"/>
              </a:gs>
              <a:gs pos="100000">
                <a:srgbClr val="CC99FF"/>
              </a:gs>
            </a:gsLst>
            <a:lin ang="5400000" scaled="1"/>
          </a:gradFill>
          <a:ln w="76200" cmpd="tri">
            <a:solidFill>
              <a:schemeClr val="tx2"/>
            </a:solidFill>
            <a:miter lim="800000"/>
            <a:headEnd/>
            <a:tailEnd/>
          </a:ln>
        </p:spPr>
        <p:txBody>
          <a:bodyPr wrap="none" anchor="ctr"/>
          <a:lstStyle/>
          <a:p>
            <a:pPr marL="342900" indent="-342900">
              <a:spcBef>
                <a:spcPct val="20000"/>
              </a:spcBef>
              <a:buFont typeface="Wingdings" pitchFamily="2" charset="2"/>
              <a:buNone/>
            </a:pPr>
            <a:r>
              <a:rPr lang="en-US" sz="2400" b="1">
                <a:solidFill>
                  <a:srgbClr val="FF0066"/>
                </a:solidFill>
                <a:latin typeface="Times New Roman" pitchFamily="18" charset="0"/>
                <a:sym typeface="Wingdings" pitchFamily="2" charset="2"/>
              </a:rPr>
              <a:t></a:t>
            </a:r>
            <a:r>
              <a:rPr lang="en-US" sz="2400" b="1">
                <a:solidFill>
                  <a:srgbClr val="FF0066"/>
                </a:solidFill>
                <a:latin typeface="Times New Roman" pitchFamily="18" charset="0"/>
              </a:rPr>
              <a:t> Hoàn cảnh éo le, ngang trái</a:t>
            </a:r>
            <a:endParaRPr lang="en-US" sz="2400" b="1">
              <a:latin typeface="Times New Roman" pitchFamily="18" charset="0"/>
            </a:endParaRPr>
          </a:p>
        </p:txBody>
      </p:sp>
      <p:pic>
        <p:nvPicPr>
          <p:cNvPr id="8217" name="Picture 25"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3527" y="3900055"/>
            <a:ext cx="2743200" cy="297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218" name="Picture 26" descr="images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 y="3868017"/>
            <a:ext cx="2743200" cy="297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226" name="AutoShape 34"/>
          <p:cNvSpPr>
            <a:spLocks noChangeArrowheads="1"/>
          </p:cNvSpPr>
          <p:nvPr/>
        </p:nvSpPr>
        <p:spPr bwMode="auto">
          <a:xfrm>
            <a:off x="3838574" y="1799271"/>
            <a:ext cx="5257800" cy="533400"/>
          </a:xfrm>
          <a:prstGeom prst="wedgeRoundRectCallout">
            <a:avLst>
              <a:gd name="adj1" fmla="val -67782"/>
              <a:gd name="adj2" fmla="val -61903"/>
              <a:gd name="adj3" fmla="val 16667"/>
            </a:avLst>
          </a:prstGeom>
          <a:solidFill>
            <a:srgbClr val="FFCC66"/>
          </a:solidFill>
          <a:ln w="9525">
            <a:solidFill>
              <a:schemeClr val="tx1"/>
            </a:solidFill>
            <a:miter lim="800000"/>
            <a:headEnd/>
            <a:tailEnd/>
          </a:ln>
        </p:spPr>
        <p:txBody>
          <a:bodyPr/>
          <a:lstStyle/>
          <a:p>
            <a:r>
              <a:rPr lang="en-US" sz="2400" b="1" i="1">
                <a:latin typeface="Times New Roman" pitchFamily="18" charset="0"/>
              </a:rPr>
              <a:t>Chén hà sánh giọng quỳnh tương</a:t>
            </a:r>
          </a:p>
        </p:txBody>
      </p:sp>
      <p:sp>
        <p:nvSpPr>
          <p:cNvPr id="8228" name="AutoShape 36"/>
          <p:cNvSpPr>
            <a:spLocks noChangeArrowheads="1"/>
          </p:cNvSpPr>
          <p:nvPr/>
        </p:nvSpPr>
        <p:spPr bwMode="auto">
          <a:xfrm>
            <a:off x="3938586" y="772599"/>
            <a:ext cx="5105400" cy="838200"/>
          </a:xfrm>
          <a:prstGeom prst="wedgeRoundRectCallout">
            <a:avLst>
              <a:gd name="adj1" fmla="val -66046"/>
              <a:gd name="adj2" fmla="val 17801"/>
              <a:gd name="adj3" fmla="val 16667"/>
            </a:avLst>
          </a:prstGeom>
          <a:solidFill>
            <a:srgbClr val="FFCC66"/>
          </a:solidFill>
          <a:ln w="9525">
            <a:solidFill>
              <a:schemeClr val="tx1"/>
            </a:solidFill>
            <a:miter lim="800000"/>
            <a:headEnd/>
            <a:tailEnd/>
          </a:ln>
        </p:spPr>
        <p:txBody>
          <a:bodyPr/>
          <a:lstStyle/>
          <a:p>
            <a:r>
              <a:rPr lang="en-US" b="1" i="1"/>
              <a:t>      </a:t>
            </a:r>
            <a:r>
              <a:rPr lang="en-US" sz="2400" b="1" i="1">
                <a:latin typeface="Times New Roman" pitchFamily="18" charset="0"/>
              </a:rPr>
              <a:t>Sẵn tay khăn gấm, quạt quỳ,</a:t>
            </a:r>
          </a:p>
          <a:p>
            <a:r>
              <a:rPr lang="en-US" sz="2400" b="1" i="1">
                <a:latin typeface="Times New Roman" pitchFamily="18" charset="0"/>
              </a:rPr>
              <a:t> Với cành thoa ấy, tức thì đổi trao</a:t>
            </a:r>
          </a:p>
          <a:p>
            <a:pPr algn="ctr"/>
            <a:endParaRPr lang="en-US" sz="2400" b="1" i="1">
              <a:latin typeface="Times New Roman" pitchFamily="18" charset="0"/>
            </a:endParaRPr>
          </a:p>
        </p:txBody>
      </p:sp>
      <p:sp>
        <p:nvSpPr>
          <p:cNvPr id="14355" name="AutoShape 19"/>
          <p:cNvSpPr>
            <a:spLocks noChangeArrowheads="1"/>
          </p:cNvSpPr>
          <p:nvPr/>
        </p:nvSpPr>
        <p:spPr bwMode="auto">
          <a:xfrm>
            <a:off x="533400" y="152400"/>
            <a:ext cx="7772400" cy="685800"/>
          </a:xfrm>
          <a:prstGeom prst="flowChartAlternateProcess">
            <a:avLst/>
          </a:prstGeom>
          <a:solidFill>
            <a:srgbClr val="EAEAEA"/>
          </a:solidFill>
          <a:ln w="57150" cmpd="thinThick">
            <a:solidFill>
              <a:srgbClr val="669900"/>
            </a:solidFill>
            <a:miter lim="800000"/>
            <a:headEnd/>
            <a:tailEnd/>
          </a:ln>
        </p:spPr>
        <p:txBody>
          <a:bodyPr wrap="none" anchor="ctr"/>
          <a:lstStyle/>
          <a:p>
            <a:pPr algn="ctr"/>
            <a:r>
              <a:rPr lang="en-US" sz="2400" b="1" dirty="0">
                <a:solidFill>
                  <a:srgbClr val="0000FF"/>
                </a:solidFill>
                <a:latin typeface="Times New Roman" pitchFamily="18" charset="0"/>
                <a:sym typeface="Wingdings" pitchFamily="2" charset="2"/>
              </a:rPr>
              <a:t>- </a:t>
            </a:r>
            <a:r>
              <a:rPr lang="en-US" sz="2400" b="1" dirty="0" smtClean="0">
                <a:solidFill>
                  <a:srgbClr val="0000FF"/>
                </a:solidFill>
                <a:latin typeface="Times New Roman" pitchFamily="18" charset="0"/>
                <a:sym typeface="Wingdings" pitchFamily="2" charset="2"/>
              </a:rPr>
              <a:t>6 câu tiếp theo :Thúy </a:t>
            </a:r>
            <a:r>
              <a:rPr lang="en-US" sz="2400" b="1" dirty="0">
                <a:solidFill>
                  <a:srgbClr val="0000FF"/>
                </a:solidFill>
                <a:latin typeface="Times New Roman" pitchFamily="18" charset="0"/>
                <a:sym typeface="Wingdings" pitchFamily="2" charset="2"/>
              </a:rPr>
              <a:t>Kiều giãi bày hoàn cảnh của </a:t>
            </a:r>
            <a:r>
              <a:rPr lang="en-US" sz="2400" b="1" dirty="0" smtClean="0">
                <a:solidFill>
                  <a:srgbClr val="0000FF"/>
                </a:solidFill>
                <a:latin typeface="Times New Roman" pitchFamily="18" charset="0"/>
                <a:sym typeface="Wingdings" pitchFamily="2" charset="2"/>
              </a:rPr>
              <a:t>mình</a:t>
            </a:r>
            <a:endParaRPr lang="en-US" sz="2400" dirty="0">
              <a:solidFill>
                <a:srgbClr val="0000FF"/>
              </a:solidFill>
              <a:latin typeface="Times New Roman" pitchFamily="18" charset="0"/>
            </a:endParaRPr>
          </a:p>
        </p:txBody>
      </p:sp>
      <p:pic>
        <p:nvPicPr>
          <p:cNvPr id="8233" name="Picture 41" descr="kimvan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4112" y="3868017"/>
            <a:ext cx="2819400" cy="2971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237" name="AutoShape 45"/>
          <p:cNvSpPr>
            <a:spLocks noChangeArrowheads="1"/>
          </p:cNvSpPr>
          <p:nvPr/>
        </p:nvSpPr>
        <p:spPr bwMode="auto">
          <a:xfrm>
            <a:off x="1676400" y="1981200"/>
            <a:ext cx="228600" cy="304800"/>
          </a:xfrm>
          <a:prstGeom prst="downArrow">
            <a:avLst>
              <a:gd name="adj1" fmla="val 50000"/>
              <a:gd name="adj2" fmla="val 33333"/>
            </a:avLst>
          </a:prstGeom>
          <a:solidFill>
            <a:srgbClr val="FF0000"/>
          </a:solidFill>
          <a:ln w="9525">
            <a:solidFill>
              <a:schemeClr val="tx1"/>
            </a:solidFill>
            <a:miter lim="800000"/>
            <a:headEnd/>
            <a:tailEnd/>
          </a:ln>
        </p:spPr>
        <p:txBody>
          <a:bodyPr wrap="none" anchor="ctr"/>
          <a:lstStyle/>
          <a:p>
            <a:endParaRPr lang="en-US"/>
          </a:p>
        </p:txBody>
      </p:sp>
      <p:sp>
        <p:nvSpPr>
          <p:cNvPr id="8238" name="AutoShape 46"/>
          <p:cNvSpPr>
            <a:spLocks noChangeArrowheads="1"/>
          </p:cNvSpPr>
          <p:nvPr/>
        </p:nvSpPr>
        <p:spPr bwMode="auto">
          <a:xfrm>
            <a:off x="7048500" y="1970599"/>
            <a:ext cx="252412" cy="315401"/>
          </a:xfrm>
          <a:prstGeom prst="downArrow">
            <a:avLst>
              <a:gd name="adj1" fmla="val 50000"/>
              <a:gd name="adj2" fmla="val 33333"/>
            </a:avLst>
          </a:prstGeom>
          <a:solidFill>
            <a:srgbClr val="FF0000"/>
          </a:solidFill>
          <a:ln w="9525">
            <a:solidFill>
              <a:schemeClr val="tx1"/>
            </a:solidFill>
            <a:miter lim="800000"/>
            <a:headEnd/>
            <a:tailEnd/>
          </a:ln>
        </p:spPr>
        <p:txBody>
          <a:bodyPr wrap="none" anchor="ctr"/>
          <a:lstStyle/>
          <a:p>
            <a:endParaRPr lang="en-US"/>
          </a:p>
        </p:txBody>
      </p:sp>
      <p:sp>
        <p:nvSpPr>
          <p:cNvPr id="8241" name="Line 49"/>
          <p:cNvSpPr>
            <a:spLocks noChangeShapeType="1"/>
          </p:cNvSpPr>
          <p:nvPr/>
        </p:nvSpPr>
        <p:spPr bwMode="auto">
          <a:xfrm flipV="1">
            <a:off x="3352800" y="4727864"/>
            <a:ext cx="1905000" cy="0"/>
          </a:xfrm>
          <a:prstGeom prst="line">
            <a:avLst/>
          </a:prstGeom>
          <a:noFill/>
          <a:ln w="76200">
            <a:solidFill>
              <a:srgbClr val="CC00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43" name="Line 51"/>
          <p:cNvSpPr>
            <a:spLocks noChangeShapeType="1"/>
          </p:cNvSpPr>
          <p:nvPr/>
        </p:nvSpPr>
        <p:spPr bwMode="auto">
          <a:xfrm flipH="1">
            <a:off x="4495800" y="2781299"/>
            <a:ext cx="609600" cy="4675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AutoShape 45"/>
          <p:cNvSpPr>
            <a:spLocks noChangeArrowheads="1"/>
          </p:cNvSpPr>
          <p:nvPr/>
        </p:nvSpPr>
        <p:spPr bwMode="auto">
          <a:xfrm>
            <a:off x="1752600" y="3179618"/>
            <a:ext cx="228600" cy="304800"/>
          </a:xfrm>
          <a:prstGeom prst="downArrow">
            <a:avLst>
              <a:gd name="adj1" fmla="val 50000"/>
              <a:gd name="adj2" fmla="val 33333"/>
            </a:avLst>
          </a:prstGeom>
          <a:solidFill>
            <a:srgbClr val="FF0000"/>
          </a:solidFill>
          <a:ln w="9525">
            <a:solidFill>
              <a:schemeClr val="tx1"/>
            </a:solidFill>
            <a:miter lim="800000"/>
            <a:headEnd/>
            <a:tailEnd/>
          </a:ln>
        </p:spPr>
        <p:txBody>
          <a:bodyPr wrap="none" anchor="ctr"/>
          <a:lstStyle/>
          <a:p>
            <a:endParaRPr lang="en-US"/>
          </a:p>
        </p:txBody>
      </p:sp>
      <p:sp>
        <p:nvSpPr>
          <p:cNvPr id="31" name="Rectangle 39"/>
          <p:cNvSpPr>
            <a:spLocks noChangeArrowheads="1"/>
          </p:cNvSpPr>
          <p:nvPr/>
        </p:nvSpPr>
        <p:spPr bwMode="auto">
          <a:xfrm>
            <a:off x="5257800" y="3665393"/>
            <a:ext cx="3786187" cy="609600"/>
          </a:xfrm>
          <a:prstGeom prst="rect">
            <a:avLst/>
          </a:prstGeom>
          <a:gradFill rotWithShape="1">
            <a:gsLst>
              <a:gs pos="0">
                <a:schemeClr val="bg1"/>
              </a:gs>
              <a:gs pos="100000">
                <a:srgbClr val="CC99FF"/>
              </a:gs>
            </a:gsLst>
            <a:lin ang="5400000" scaled="1"/>
          </a:gradFill>
          <a:ln w="76200" cmpd="tri">
            <a:solidFill>
              <a:schemeClr val="tx2"/>
            </a:solidFill>
            <a:miter lim="800000"/>
            <a:headEnd/>
            <a:tailEnd/>
          </a:ln>
        </p:spPr>
        <p:txBody>
          <a:bodyPr wrap="none" anchor="ctr"/>
          <a:lstStyle/>
          <a:p>
            <a:pPr marL="342900" indent="-342900" algn="ctr">
              <a:spcBef>
                <a:spcPct val="20000"/>
              </a:spcBef>
              <a:buFont typeface="Wingdings" pitchFamily="2" charset="2"/>
              <a:buNone/>
            </a:pPr>
            <a:r>
              <a:rPr lang="en-US" sz="2400" b="1" dirty="0" err="1" smtClean="0">
                <a:latin typeface="Times New Roman" pitchFamily="18" charset="0"/>
              </a:rPr>
              <a:t>Đau</a:t>
            </a:r>
            <a:r>
              <a:rPr lang="en-US" sz="2400" b="1" dirty="0" smtClean="0">
                <a:latin typeface="Times New Roman" pitchFamily="18" charset="0"/>
              </a:rPr>
              <a:t> </a:t>
            </a:r>
            <a:r>
              <a:rPr lang="en-US" sz="2400" b="1" dirty="0" err="1" smtClean="0">
                <a:latin typeface="Times New Roman" pitchFamily="18" charset="0"/>
              </a:rPr>
              <a:t>khổ</a:t>
            </a:r>
            <a:endParaRPr lang="en-US" sz="2400" b="1" dirty="0">
              <a:latin typeface="Times New Roman" pitchFamily="18" charset="0"/>
            </a:endParaRPr>
          </a:p>
        </p:txBody>
      </p:sp>
      <p:sp>
        <p:nvSpPr>
          <p:cNvPr id="32" name="AutoShape 46"/>
          <p:cNvSpPr>
            <a:spLocks noChangeArrowheads="1"/>
          </p:cNvSpPr>
          <p:nvPr/>
        </p:nvSpPr>
        <p:spPr bwMode="auto">
          <a:xfrm>
            <a:off x="7010400" y="3360593"/>
            <a:ext cx="228600" cy="304800"/>
          </a:xfrm>
          <a:prstGeom prst="downArrow">
            <a:avLst>
              <a:gd name="adj1" fmla="val 50000"/>
              <a:gd name="adj2" fmla="val 33333"/>
            </a:avLst>
          </a:prstGeom>
          <a:solidFill>
            <a:srgbClr val="FF0000"/>
          </a:solidFill>
          <a:ln w="9525">
            <a:solidFill>
              <a:schemeClr val="tx1"/>
            </a:solidFill>
            <a:miter lim="800000"/>
            <a:headEnd/>
            <a:tailEnd/>
          </a:ln>
        </p:spPr>
        <p:txBody>
          <a:bodyPr wrap="none" anchor="ctr"/>
          <a:lstStyle/>
          <a:p>
            <a:endParaRPr lang="en-US"/>
          </a:p>
        </p:txBody>
      </p:sp>
      <p:sp>
        <p:nvSpPr>
          <p:cNvPr id="33" name="Line 51"/>
          <p:cNvSpPr>
            <a:spLocks noChangeShapeType="1"/>
          </p:cNvSpPr>
          <p:nvPr/>
        </p:nvSpPr>
        <p:spPr bwMode="auto">
          <a:xfrm>
            <a:off x="4495800" y="3248892"/>
            <a:ext cx="6096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51"/>
          <p:cNvSpPr>
            <a:spLocks noChangeShapeType="1"/>
          </p:cNvSpPr>
          <p:nvPr/>
        </p:nvSpPr>
        <p:spPr bwMode="auto">
          <a:xfrm flipH="1">
            <a:off x="3810000" y="3248892"/>
            <a:ext cx="6858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51"/>
          <p:cNvSpPr>
            <a:spLocks noChangeShapeType="1"/>
          </p:cNvSpPr>
          <p:nvPr/>
        </p:nvSpPr>
        <p:spPr bwMode="auto">
          <a:xfrm flipH="1" flipV="1">
            <a:off x="4000500" y="2781299"/>
            <a:ext cx="533400" cy="46758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646957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4355"/>
                                        </p:tgtEl>
                                        <p:attrNameLst>
                                          <p:attrName>style.visibility</p:attrName>
                                        </p:attrNameLst>
                                      </p:cBhvr>
                                      <p:to>
                                        <p:strVal val="visible"/>
                                      </p:to>
                                    </p:set>
                                    <p:animEffect transition="in" filter="checkerboard(across)">
                                      <p:cBhvr>
                                        <p:cTn id="7" dur="500"/>
                                        <p:tgtEl>
                                          <p:spTgt spid="143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3744"/>
                                        </p:tgtEl>
                                        <p:attrNameLst>
                                          <p:attrName>style.visibility</p:attrName>
                                        </p:attrNameLst>
                                      </p:cBhvr>
                                      <p:to>
                                        <p:strVal val="visible"/>
                                      </p:to>
                                    </p:set>
                                    <p:animEffect transition="in" filter="checkerboard(across)">
                                      <p:cBhvr>
                                        <p:cTn id="12" dur="500"/>
                                        <p:tgtEl>
                                          <p:spTgt spid="73744"/>
                                        </p:tgtEl>
                                      </p:cBhvr>
                                    </p:animEffect>
                                  </p:childTnLst>
                                </p:cTn>
                              </p:par>
                              <p:par>
                                <p:cTn id="13" presetID="5" presetClass="entr" presetSubtype="10" fill="hold" nodeType="withEffect">
                                  <p:stCondLst>
                                    <p:cond delay="0"/>
                                  </p:stCondLst>
                                  <p:childTnLst>
                                    <p:set>
                                      <p:cBhvr>
                                        <p:cTn id="14" dur="1" fill="hold">
                                          <p:stCondLst>
                                            <p:cond delay="0"/>
                                          </p:stCondLst>
                                        </p:cTn>
                                        <p:tgtEl>
                                          <p:spTgt spid="8233"/>
                                        </p:tgtEl>
                                        <p:attrNameLst>
                                          <p:attrName>style.visibility</p:attrName>
                                        </p:attrNameLst>
                                      </p:cBhvr>
                                      <p:to>
                                        <p:strVal val="visible"/>
                                      </p:to>
                                    </p:set>
                                    <p:animEffect transition="in" filter="checkerboard(across)">
                                      <p:cBhvr>
                                        <p:cTn id="15" dur="500"/>
                                        <p:tgtEl>
                                          <p:spTgt spid="8233"/>
                                        </p:tgtEl>
                                      </p:cBhvr>
                                    </p:animEffect>
                                  </p:childTnLst>
                                </p:cTn>
                              </p:par>
                              <p:par>
                                <p:cTn id="16" presetID="5" presetClass="entr" presetSubtype="10" fill="hold" nodeType="withEffect">
                                  <p:stCondLst>
                                    <p:cond delay="0"/>
                                  </p:stCondLst>
                                  <p:childTnLst>
                                    <p:set>
                                      <p:cBhvr>
                                        <p:cTn id="17" dur="1" fill="hold">
                                          <p:stCondLst>
                                            <p:cond delay="0"/>
                                          </p:stCondLst>
                                        </p:cTn>
                                        <p:tgtEl>
                                          <p:spTgt spid="8217"/>
                                        </p:tgtEl>
                                        <p:attrNameLst>
                                          <p:attrName>style.visibility</p:attrName>
                                        </p:attrNameLst>
                                      </p:cBhvr>
                                      <p:to>
                                        <p:strVal val="visible"/>
                                      </p:to>
                                    </p:set>
                                    <p:animEffect transition="in" filter="checkerboard(across)">
                                      <p:cBhvr>
                                        <p:cTn id="18" dur="500"/>
                                        <p:tgtEl>
                                          <p:spTgt spid="8217"/>
                                        </p:tgtEl>
                                      </p:cBhvr>
                                    </p:animEffect>
                                  </p:childTnLst>
                                </p:cTn>
                              </p:par>
                              <p:par>
                                <p:cTn id="19" presetID="5" presetClass="entr" presetSubtype="10" fill="hold" nodeType="withEffect">
                                  <p:stCondLst>
                                    <p:cond delay="0"/>
                                  </p:stCondLst>
                                  <p:childTnLst>
                                    <p:set>
                                      <p:cBhvr>
                                        <p:cTn id="20" dur="1" fill="hold">
                                          <p:stCondLst>
                                            <p:cond delay="0"/>
                                          </p:stCondLst>
                                        </p:cTn>
                                        <p:tgtEl>
                                          <p:spTgt spid="8218"/>
                                        </p:tgtEl>
                                        <p:attrNameLst>
                                          <p:attrName>style.visibility</p:attrName>
                                        </p:attrNameLst>
                                      </p:cBhvr>
                                      <p:to>
                                        <p:strVal val="visible"/>
                                      </p:to>
                                    </p:set>
                                    <p:animEffect transition="in" filter="checkerboard(across)">
                                      <p:cBhvr>
                                        <p:cTn id="21" dur="500"/>
                                        <p:tgtEl>
                                          <p:spTgt spid="821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8228"/>
                                        </p:tgtEl>
                                        <p:attrNameLst>
                                          <p:attrName>style.visibility</p:attrName>
                                        </p:attrNameLst>
                                      </p:cBhvr>
                                      <p:to>
                                        <p:strVal val="visible"/>
                                      </p:to>
                                    </p:set>
                                    <p:animEffect transition="in" filter="checkerboard(across)">
                                      <p:cBhvr>
                                        <p:cTn id="26" dur="500"/>
                                        <p:tgtEl>
                                          <p:spTgt spid="822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8226"/>
                                        </p:tgtEl>
                                        <p:attrNameLst>
                                          <p:attrName>style.visibility</p:attrName>
                                        </p:attrNameLst>
                                      </p:cBhvr>
                                      <p:to>
                                        <p:strVal val="visible"/>
                                      </p:to>
                                    </p:set>
                                    <p:animEffect transition="in" filter="checkerboard(across)">
                                      <p:cBhvr>
                                        <p:cTn id="31" dur="500"/>
                                        <p:tgtEl>
                                          <p:spTgt spid="822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xit" presetSubtype="10" fill="hold" grpId="1" nodeType="clickEffect">
                                  <p:stCondLst>
                                    <p:cond delay="0"/>
                                  </p:stCondLst>
                                  <p:childTnLst>
                                    <p:animEffect transition="out" filter="checkerboard(across)">
                                      <p:cBhvr>
                                        <p:cTn id="35" dur="500"/>
                                        <p:tgtEl>
                                          <p:spTgt spid="8228"/>
                                        </p:tgtEl>
                                      </p:cBhvr>
                                    </p:animEffect>
                                    <p:set>
                                      <p:cBhvr>
                                        <p:cTn id="36" dur="1" fill="hold">
                                          <p:stCondLst>
                                            <p:cond delay="499"/>
                                          </p:stCondLst>
                                        </p:cTn>
                                        <p:tgtEl>
                                          <p:spTgt spid="8228"/>
                                        </p:tgtEl>
                                        <p:attrNameLst>
                                          <p:attrName>style.visibility</p:attrName>
                                        </p:attrNameLst>
                                      </p:cBhvr>
                                      <p:to>
                                        <p:strVal val="hidden"/>
                                      </p:to>
                                    </p:set>
                                  </p:childTnLst>
                                </p:cTn>
                              </p:par>
                              <p:par>
                                <p:cTn id="37" presetID="5" presetClass="exit" presetSubtype="10" fill="hold" grpId="1" nodeType="withEffect">
                                  <p:stCondLst>
                                    <p:cond delay="0"/>
                                  </p:stCondLst>
                                  <p:childTnLst>
                                    <p:animEffect transition="out" filter="checkerboard(across)">
                                      <p:cBhvr>
                                        <p:cTn id="38" dur="500"/>
                                        <p:tgtEl>
                                          <p:spTgt spid="8226"/>
                                        </p:tgtEl>
                                      </p:cBhvr>
                                    </p:animEffect>
                                    <p:set>
                                      <p:cBhvr>
                                        <p:cTn id="39" dur="1" fill="hold">
                                          <p:stCondLst>
                                            <p:cond delay="499"/>
                                          </p:stCondLst>
                                        </p:cTn>
                                        <p:tgtEl>
                                          <p:spTgt spid="8226"/>
                                        </p:tgtEl>
                                        <p:attrNameLst>
                                          <p:attrName>style.visibility</p:attrName>
                                        </p:attrNameLst>
                                      </p:cBhvr>
                                      <p:to>
                                        <p:strVal val="hidden"/>
                                      </p:to>
                                    </p:set>
                                  </p:childTnLst>
                                </p:cTn>
                              </p:par>
                              <p:par>
                                <p:cTn id="40" presetID="5" presetClass="entr" presetSubtype="10" fill="hold" grpId="0" nodeType="withEffect">
                                  <p:stCondLst>
                                    <p:cond delay="0"/>
                                  </p:stCondLst>
                                  <p:childTnLst>
                                    <p:set>
                                      <p:cBhvr>
                                        <p:cTn id="41" dur="1" fill="hold">
                                          <p:stCondLst>
                                            <p:cond delay="0"/>
                                          </p:stCondLst>
                                        </p:cTn>
                                        <p:tgtEl>
                                          <p:spTgt spid="8237"/>
                                        </p:tgtEl>
                                        <p:attrNameLst>
                                          <p:attrName>style.visibility</p:attrName>
                                        </p:attrNameLst>
                                      </p:cBhvr>
                                      <p:to>
                                        <p:strVal val="visible"/>
                                      </p:to>
                                    </p:set>
                                    <p:animEffect transition="in" filter="checkerboard(across)">
                                      <p:cBhvr>
                                        <p:cTn id="42" dur="500"/>
                                        <p:tgtEl>
                                          <p:spTgt spid="8237"/>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checkerboard(across)">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ntr" presetSubtype="16" fill="hold" grpId="0" nodeType="clickEffect">
                                  <p:stCondLst>
                                    <p:cond delay="0"/>
                                  </p:stCondLst>
                                  <p:childTnLst>
                                    <p:set>
                                      <p:cBhvr>
                                        <p:cTn id="49" dur="1" fill="hold">
                                          <p:stCondLst>
                                            <p:cond delay="0"/>
                                          </p:stCondLst>
                                        </p:cTn>
                                        <p:tgtEl>
                                          <p:spTgt spid="8208"/>
                                        </p:tgtEl>
                                        <p:attrNameLst>
                                          <p:attrName>style.visibility</p:attrName>
                                        </p:attrNameLst>
                                      </p:cBhvr>
                                      <p:to>
                                        <p:strVal val="visible"/>
                                      </p:to>
                                    </p:set>
                                    <p:animEffect transition="in" filter="diamond(in)">
                                      <p:cBhvr>
                                        <p:cTn id="50" dur="500"/>
                                        <p:tgtEl>
                                          <p:spTgt spid="820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8209"/>
                                        </p:tgtEl>
                                        <p:attrNameLst>
                                          <p:attrName>style.visibility</p:attrName>
                                        </p:attrNameLst>
                                      </p:cBhvr>
                                      <p:to>
                                        <p:strVal val="visible"/>
                                      </p:to>
                                    </p:set>
                                    <p:animEffect transition="in" filter="checkerboard(across)">
                                      <p:cBhvr>
                                        <p:cTn id="55" dur="500"/>
                                        <p:tgtEl>
                                          <p:spTgt spid="8209"/>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 presetClass="entr" presetSubtype="10" fill="hold" grpId="0" nodeType="clickEffect">
                                  <p:stCondLst>
                                    <p:cond delay="0"/>
                                  </p:stCondLst>
                                  <p:childTnLst>
                                    <p:set>
                                      <p:cBhvr>
                                        <p:cTn id="59" dur="1" fill="hold">
                                          <p:stCondLst>
                                            <p:cond delay="0"/>
                                          </p:stCondLst>
                                        </p:cTn>
                                        <p:tgtEl>
                                          <p:spTgt spid="8212"/>
                                        </p:tgtEl>
                                        <p:attrNameLst>
                                          <p:attrName>style.visibility</p:attrName>
                                        </p:attrNameLst>
                                      </p:cBhvr>
                                      <p:to>
                                        <p:strVal val="visible"/>
                                      </p:to>
                                    </p:set>
                                    <p:animEffect transition="in" filter="checkerboard(across)">
                                      <p:cBhvr>
                                        <p:cTn id="60" dur="500"/>
                                        <p:tgtEl>
                                          <p:spTgt spid="8212"/>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5" presetClass="entr" presetSubtype="10" fill="hold" grpId="0" nodeType="clickEffect">
                                  <p:stCondLst>
                                    <p:cond delay="0"/>
                                  </p:stCondLst>
                                  <p:childTnLst>
                                    <p:set>
                                      <p:cBhvr>
                                        <p:cTn id="64" dur="1" fill="hold">
                                          <p:stCondLst>
                                            <p:cond delay="0"/>
                                          </p:stCondLst>
                                        </p:cTn>
                                        <p:tgtEl>
                                          <p:spTgt spid="8213"/>
                                        </p:tgtEl>
                                        <p:attrNameLst>
                                          <p:attrName>style.visibility</p:attrName>
                                        </p:attrNameLst>
                                      </p:cBhvr>
                                      <p:to>
                                        <p:strVal val="visible"/>
                                      </p:to>
                                    </p:set>
                                    <p:animEffect transition="in" filter="checkerboard(across)">
                                      <p:cBhvr>
                                        <p:cTn id="65" dur="500"/>
                                        <p:tgtEl>
                                          <p:spTgt spid="8213"/>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8238"/>
                                        </p:tgtEl>
                                        <p:attrNameLst>
                                          <p:attrName>style.visibility</p:attrName>
                                        </p:attrNameLst>
                                      </p:cBhvr>
                                      <p:to>
                                        <p:strVal val="visible"/>
                                      </p:to>
                                    </p:set>
                                    <p:animEffect transition="in" filter="checkerboard(across)">
                                      <p:cBhvr>
                                        <p:cTn id="68" dur="500"/>
                                        <p:tgtEl>
                                          <p:spTgt spid="8238"/>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grpId="0" nodeType="clickEffect">
                                  <p:stCondLst>
                                    <p:cond delay="0"/>
                                  </p:stCondLst>
                                  <p:childTnLst>
                                    <p:set>
                                      <p:cBhvr>
                                        <p:cTn id="72" dur="1" fill="hold">
                                          <p:stCondLst>
                                            <p:cond delay="0"/>
                                          </p:stCondLst>
                                        </p:cTn>
                                        <p:tgtEl>
                                          <p:spTgt spid="73767"/>
                                        </p:tgtEl>
                                        <p:attrNameLst>
                                          <p:attrName>style.visibility</p:attrName>
                                        </p:attrNameLst>
                                      </p:cBhvr>
                                      <p:to>
                                        <p:strVal val="visible"/>
                                      </p:to>
                                    </p:set>
                                    <p:animEffect transition="in" filter="checkerboard(across)">
                                      <p:cBhvr>
                                        <p:cTn id="73" dur="500"/>
                                        <p:tgtEl>
                                          <p:spTgt spid="73767"/>
                                        </p:tgtEl>
                                      </p:cBhvr>
                                    </p:animEffect>
                                  </p:childTnLst>
                                </p:cTn>
                              </p:par>
                              <p:par>
                                <p:cTn id="74" presetID="5" presetClass="exit" presetSubtype="10" fill="hold" nodeType="withEffect">
                                  <p:stCondLst>
                                    <p:cond delay="0"/>
                                  </p:stCondLst>
                                  <p:childTnLst>
                                    <p:animEffect transition="out" filter="checkerboard(across)">
                                      <p:cBhvr>
                                        <p:cTn id="75" dur="500"/>
                                        <p:tgtEl>
                                          <p:spTgt spid="8218"/>
                                        </p:tgtEl>
                                      </p:cBhvr>
                                    </p:animEffect>
                                    <p:set>
                                      <p:cBhvr>
                                        <p:cTn id="76" dur="1" fill="hold">
                                          <p:stCondLst>
                                            <p:cond delay="499"/>
                                          </p:stCondLst>
                                        </p:cTn>
                                        <p:tgtEl>
                                          <p:spTgt spid="8218"/>
                                        </p:tgtEl>
                                        <p:attrNameLst>
                                          <p:attrName>style.visibility</p:attrName>
                                        </p:attrNameLst>
                                      </p:cBhvr>
                                      <p:to>
                                        <p:strVal val="hidden"/>
                                      </p:to>
                                    </p:set>
                                  </p:childTnLst>
                                </p:cTn>
                              </p:par>
                              <p:par>
                                <p:cTn id="77" presetID="5" presetClass="exit" presetSubtype="10" fill="hold" nodeType="withEffect">
                                  <p:stCondLst>
                                    <p:cond delay="0"/>
                                  </p:stCondLst>
                                  <p:childTnLst>
                                    <p:animEffect transition="out" filter="checkerboard(across)">
                                      <p:cBhvr>
                                        <p:cTn id="78" dur="500"/>
                                        <p:tgtEl>
                                          <p:spTgt spid="8217"/>
                                        </p:tgtEl>
                                      </p:cBhvr>
                                    </p:animEffect>
                                    <p:set>
                                      <p:cBhvr>
                                        <p:cTn id="79" dur="1" fill="hold">
                                          <p:stCondLst>
                                            <p:cond delay="499"/>
                                          </p:stCondLst>
                                        </p:cTn>
                                        <p:tgtEl>
                                          <p:spTgt spid="8217"/>
                                        </p:tgtEl>
                                        <p:attrNameLst>
                                          <p:attrName>style.visibility</p:attrName>
                                        </p:attrNameLst>
                                      </p:cBhvr>
                                      <p:to>
                                        <p:strVal val="hidden"/>
                                      </p:to>
                                    </p:set>
                                  </p:childTnLst>
                                </p:cTn>
                              </p:par>
                              <p:par>
                                <p:cTn id="80" presetID="5" presetClass="exit" presetSubtype="10" fill="hold" nodeType="withEffect">
                                  <p:stCondLst>
                                    <p:cond delay="0"/>
                                  </p:stCondLst>
                                  <p:childTnLst>
                                    <p:animEffect transition="out" filter="checkerboard(across)">
                                      <p:cBhvr>
                                        <p:cTn id="81" dur="500"/>
                                        <p:tgtEl>
                                          <p:spTgt spid="8233"/>
                                        </p:tgtEl>
                                      </p:cBhvr>
                                    </p:animEffect>
                                    <p:set>
                                      <p:cBhvr>
                                        <p:cTn id="82" dur="1" fill="hold">
                                          <p:stCondLst>
                                            <p:cond delay="499"/>
                                          </p:stCondLst>
                                        </p:cTn>
                                        <p:tgtEl>
                                          <p:spTgt spid="8233"/>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5" presetClass="entr" presetSubtype="10" fill="hold" grpId="0" nodeType="click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checkerboard(across)">
                                      <p:cBhvr>
                                        <p:cTn id="87" dur="200"/>
                                        <p:tgtEl>
                                          <p:spTgt spid="31"/>
                                        </p:tgtEl>
                                      </p:cBhvr>
                                    </p:animEffect>
                                  </p:childTnLst>
                                </p:cTn>
                              </p:par>
                            </p:childTnLst>
                          </p:cTn>
                        </p:par>
                      </p:childTnLst>
                    </p:cTn>
                  </p:par>
                  <p:par>
                    <p:cTn id="88" fill="hold">
                      <p:stCondLst>
                        <p:cond delay="indefinite"/>
                      </p:stCondLst>
                      <p:childTnLst>
                        <p:par>
                          <p:cTn id="89" fill="hold">
                            <p:stCondLst>
                              <p:cond delay="0"/>
                            </p:stCondLst>
                            <p:childTnLst>
                              <p:par>
                                <p:cTn id="90" presetID="5" presetClass="entr" presetSubtype="10" fill="hold" grpId="0" nodeType="clickEffect">
                                  <p:stCondLst>
                                    <p:cond delay="0"/>
                                  </p:stCondLst>
                                  <p:childTnLst>
                                    <p:set>
                                      <p:cBhvr>
                                        <p:cTn id="91" dur="1" fill="hold">
                                          <p:stCondLst>
                                            <p:cond delay="0"/>
                                          </p:stCondLst>
                                        </p:cTn>
                                        <p:tgtEl>
                                          <p:spTgt spid="8243"/>
                                        </p:tgtEl>
                                        <p:attrNameLst>
                                          <p:attrName>style.visibility</p:attrName>
                                        </p:attrNameLst>
                                      </p:cBhvr>
                                      <p:to>
                                        <p:strVal val="visible"/>
                                      </p:to>
                                    </p:set>
                                    <p:animEffect transition="in" filter="checkerboard(across)">
                                      <p:cBhvr>
                                        <p:cTn id="92" dur="500"/>
                                        <p:tgtEl>
                                          <p:spTgt spid="8243"/>
                                        </p:tgtEl>
                                      </p:cBhvr>
                                    </p:animEffect>
                                  </p:childTnLst>
                                </p:cTn>
                              </p:par>
                              <p:par>
                                <p:cTn id="93" presetID="5" presetClass="entr" presetSubtype="10" fill="hold" grpId="0" nodeType="with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checkerboard(across)">
                                      <p:cBhvr>
                                        <p:cTn id="95" dur="500"/>
                                        <p:tgtEl>
                                          <p:spTgt spid="30"/>
                                        </p:tgtEl>
                                      </p:cBhvr>
                                    </p:animEffect>
                                  </p:childTnLst>
                                </p:cTn>
                              </p:par>
                              <p:par>
                                <p:cTn id="96" presetID="5" presetClass="entr" presetSubtype="10" fill="hold" grpId="0" nodeType="with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checkerboard(across)">
                                      <p:cBhvr>
                                        <p:cTn id="98" dur="500"/>
                                        <p:tgtEl>
                                          <p:spTgt spid="33"/>
                                        </p:tgtEl>
                                      </p:cBhvr>
                                    </p:animEffect>
                                  </p:childTnLst>
                                </p:cTn>
                              </p:par>
                              <p:par>
                                <p:cTn id="99" presetID="5" presetClass="entr" presetSubtype="10" fill="hold" grpId="0" nodeType="with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checkerboard(across)">
                                      <p:cBhvr>
                                        <p:cTn id="101" dur="500"/>
                                        <p:tgtEl>
                                          <p:spTgt spid="34"/>
                                        </p:tgtEl>
                                      </p:cBhvr>
                                    </p:animEffect>
                                  </p:childTnLst>
                                </p:cTn>
                              </p:par>
                              <p:par>
                                <p:cTn id="102" presetID="5" presetClass="entr" presetSubtype="10" fill="hold" grpId="0" nodeType="with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checkerboard(across)">
                                      <p:cBhvr>
                                        <p:cTn id="104" dur="500"/>
                                        <p:tgtEl>
                                          <p:spTgt spid="35"/>
                                        </p:tgtEl>
                                      </p:cBhvr>
                                    </p:animEffect>
                                  </p:childTnLst>
                                </p:cTn>
                              </p:par>
                              <p:par>
                                <p:cTn id="105" presetID="5" presetClass="entr" presetSubtype="10" fill="hold" grpId="0" nodeType="with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checkerboard(across)">
                                      <p:cBhvr>
                                        <p:cTn id="107" dur="500"/>
                                        <p:tgtEl>
                                          <p:spTgt spid="32"/>
                                        </p:tgtEl>
                                      </p:cBhvr>
                                    </p:animEffect>
                                  </p:childTnLst>
                                </p:cTn>
                              </p:par>
                            </p:childTnLst>
                          </p:cTn>
                        </p:par>
                      </p:childTnLst>
                    </p:cTn>
                  </p:par>
                  <p:par>
                    <p:cTn id="108" fill="hold">
                      <p:stCondLst>
                        <p:cond delay="indefinite"/>
                      </p:stCondLst>
                      <p:childTnLst>
                        <p:par>
                          <p:cTn id="109" fill="hold">
                            <p:stCondLst>
                              <p:cond delay="0"/>
                            </p:stCondLst>
                            <p:childTnLst>
                              <p:par>
                                <p:cTn id="110" presetID="5" presetClass="entr" presetSubtype="10" fill="hold" grpId="0" nodeType="clickEffect">
                                  <p:stCondLst>
                                    <p:cond delay="0"/>
                                  </p:stCondLst>
                                  <p:childTnLst>
                                    <p:set>
                                      <p:cBhvr>
                                        <p:cTn id="111" dur="1" fill="hold">
                                          <p:stCondLst>
                                            <p:cond delay="0"/>
                                          </p:stCondLst>
                                        </p:cTn>
                                        <p:tgtEl>
                                          <p:spTgt spid="8236"/>
                                        </p:tgtEl>
                                        <p:attrNameLst>
                                          <p:attrName>style.visibility</p:attrName>
                                        </p:attrNameLst>
                                      </p:cBhvr>
                                      <p:to>
                                        <p:strVal val="visible"/>
                                      </p:to>
                                    </p:set>
                                    <p:animEffect transition="in" filter="checkerboard(across)">
                                      <p:cBhvr>
                                        <p:cTn id="112" dur="500"/>
                                        <p:tgtEl>
                                          <p:spTgt spid="8236"/>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5" presetClass="entr" presetSubtype="10" fill="hold" grpId="0" nodeType="clickEffect">
                                  <p:stCondLst>
                                    <p:cond delay="0"/>
                                  </p:stCondLst>
                                  <p:childTnLst>
                                    <p:set>
                                      <p:cBhvr>
                                        <p:cTn id="116" dur="1" fill="hold">
                                          <p:stCondLst>
                                            <p:cond delay="0"/>
                                          </p:stCondLst>
                                        </p:cTn>
                                        <p:tgtEl>
                                          <p:spTgt spid="2"/>
                                        </p:tgtEl>
                                        <p:attrNameLst>
                                          <p:attrName>style.visibility</p:attrName>
                                        </p:attrNameLst>
                                      </p:cBhvr>
                                      <p:to>
                                        <p:strVal val="visible"/>
                                      </p:to>
                                    </p:set>
                                    <p:animEffect transition="in" filter="checkerboard(across)">
                                      <p:cBhvr>
                                        <p:cTn id="117" dur="500"/>
                                        <p:tgtEl>
                                          <p:spTgt spid="2"/>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5" presetClass="entr" presetSubtype="10" fill="hold" grpId="0" nodeType="clickEffect">
                                  <p:stCondLst>
                                    <p:cond delay="0"/>
                                  </p:stCondLst>
                                  <p:childTnLst>
                                    <p:set>
                                      <p:cBhvr>
                                        <p:cTn id="121" dur="1" fill="hold">
                                          <p:stCondLst>
                                            <p:cond delay="0"/>
                                          </p:stCondLst>
                                        </p:cTn>
                                        <p:tgtEl>
                                          <p:spTgt spid="8241"/>
                                        </p:tgtEl>
                                        <p:attrNameLst>
                                          <p:attrName>style.visibility</p:attrName>
                                        </p:attrNameLst>
                                      </p:cBhvr>
                                      <p:to>
                                        <p:strVal val="visible"/>
                                      </p:to>
                                    </p:set>
                                    <p:animEffect transition="in" filter="checkerboard(across)">
                                      <p:cBhvr>
                                        <p:cTn id="122" dur="500"/>
                                        <p:tgtEl>
                                          <p:spTgt spid="8241"/>
                                        </p:tgtEl>
                                      </p:cBhvr>
                                    </p:animEffect>
                                  </p:childTnLst>
                                </p:cTn>
                              </p:par>
                              <p:par>
                                <p:cTn id="123" presetID="5" presetClass="entr" presetSubtype="10" fill="hold" grpId="0" nodeType="withEffect">
                                  <p:stCondLst>
                                    <p:cond delay="0"/>
                                  </p:stCondLst>
                                  <p:childTnLst>
                                    <p:set>
                                      <p:cBhvr>
                                        <p:cTn id="124" dur="1" fill="hold">
                                          <p:stCondLst>
                                            <p:cond delay="0"/>
                                          </p:stCondLst>
                                        </p:cTn>
                                        <p:tgtEl>
                                          <p:spTgt spid="3"/>
                                        </p:tgtEl>
                                        <p:attrNameLst>
                                          <p:attrName>style.visibility</p:attrName>
                                        </p:attrNameLst>
                                      </p:cBhvr>
                                      <p:to>
                                        <p:strVal val="visible"/>
                                      </p:to>
                                    </p:set>
                                    <p:animEffect transition="in" filter="checkerboard(across)">
                                      <p:cBhvr>
                                        <p:cTn id="125" dur="500"/>
                                        <p:tgtEl>
                                          <p:spTgt spid="3"/>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5" presetClass="entr" presetSubtype="10" fill="hold" nodeType="clickEffect">
                                  <p:stCondLst>
                                    <p:cond delay="0"/>
                                  </p:stCondLst>
                                  <p:childTnLst>
                                    <p:set>
                                      <p:cBhvr>
                                        <p:cTn id="129" dur="1" fill="hold">
                                          <p:stCondLst>
                                            <p:cond delay="0"/>
                                          </p:stCondLst>
                                        </p:cTn>
                                        <p:tgtEl>
                                          <p:spTgt spid="5"/>
                                        </p:tgtEl>
                                        <p:attrNameLst>
                                          <p:attrName>style.visibility</p:attrName>
                                        </p:attrNameLst>
                                      </p:cBhvr>
                                      <p:to>
                                        <p:strVal val="visible"/>
                                      </p:to>
                                    </p:set>
                                    <p:animEffect transition="in" filter="checkerboard(across)">
                                      <p:cBhvr>
                                        <p:cTn id="130" dur="500"/>
                                        <p:tgtEl>
                                          <p:spTgt spid="5"/>
                                        </p:tgtEl>
                                      </p:cBhvr>
                                    </p:animEffect>
                                  </p:childTnLst>
                                </p:cTn>
                              </p:par>
                            </p:childTnLst>
                          </p:cTn>
                        </p:par>
                      </p:childTnLst>
                    </p:cTn>
                  </p:par>
                  <p:par>
                    <p:cTn id="131" fill="hold">
                      <p:stCondLst>
                        <p:cond delay="indefinite"/>
                      </p:stCondLst>
                      <p:childTnLst>
                        <p:par>
                          <p:cTn id="132" fill="hold">
                            <p:stCondLst>
                              <p:cond delay="0"/>
                            </p:stCondLst>
                            <p:childTnLst>
                              <p:par>
                                <p:cTn id="133" presetID="5" presetClass="entr" presetSubtype="10" fill="hold" nodeType="clickEffect">
                                  <p:stCondLst>
                                    <p:cond delay="0"/>
                                  </p:stCondLst>
                                  <p:childTnLst>
                                    <p:set>
                                      <p:cBhvr>
                                        <p:cTn id="134" dur="1" fill="hold">
                                          <p:stCondLst>
                                            <p:cond delay="0"/>
                                          </p:stCondLst>
                                        </p:cTn>
                                        <p:tgtEl>
                                          <p:spTgt spid="73770"/>
                                        </p:tgtEl>
                                        <p:attrNameLst>
                                          <p:attrName>style.visibility</p:attrName>
                                        </p:attrNameLst>
                                      </p:cBhvr>
                                      <p:to>
                                        <p:strVal val="visible"/>
                                      </p:to>
                                    </p:set>
                                    <p:animEffect transition="in" filter="checkerboard(across)">
                                      <p:cBhvr>
                                        <p:cTn id="135" dur="500"/>
                                        <p:tgtEl>
                                          <p:spTgt spid="73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36" grpId="0" animBg="1"/>
      <p:bldP spid="73744" grpId="0" animBg="1"/>
      <p:bldP spid="2" grpId="0" animBg="1"/>
      <p:bldP spid="73767" grpId="0" animBg="1"/>
      <p:bldP spid="8208" grpId="0" animBg="1"/>
      <p:bldP spid="8209" grpId="0"/>
      <p:bldP spid="3" grpId="0" animBg="1"/>
      <p:bldP spid="8212" grpId="0" animBg="1"/>
      <p:bldP spid="8213" grpId="0" animBg="1"/>
      <p:bldP spid="4" grpId="0" animBg="1"/>
      <p:bldP spid="8226" grpId="0" animBg="1"/>
      <p:bldP spid="8226" grpId="1" animBg="1"/>
      <p:bldP spid="8228" grpId="0" animBg="1"/>
      <p:bldP spid="8228" grpId="1" animBg="1"/>
      <p:bldP spid="14355" grpId="0" animBg="1"/>
      <p:bldP spid="8237" grpId="0" animBg="1"/>
      <p:bldP spid="8238" grpId="0" animBg="1"/>
      <p:bldP spid="8241" grpId="0" animBg="1"/>
      <p:bldP spid="8243" grpId="0" animBg="1"/>
      <p:bldP spid="30" grpId="0" animBg="1"/>
      <p:bldP spid="31" grpId="0" animBg="1"/>
      <p:bldP spid="32" grpId="0" animBg="1"/>
      <p:bldP spid="33" grpId="0" animBg="1"/>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19889" y="1524000"/>
            <a:ext cx="6096000" cy="1815882"/>
          </a:xfrm>
          <a:prstGeom prst="rect">
            <a:avLst/>
          </a:prstGeom>
        </p:spPr>
        <p:txBody>
          <a:bodyPr wrap="square">
            <a:spAutoFit/>
          </a:bodyPr>
          <a:lstStyle/>
          <a:p>
            <a:pPr algn="ctr"/>
            <a:r>
              <a:rPr lang="vi-VN" sz="2800" b="1" dirty="0">
                <a:solidFill>
                  <a:srgbClr val="C00000"/>
                </a:solidFill>
                <a:latin typeface="Times New Roman" pitchFamily="18" charset="0"/>
                <a:ea typeface="Aachen" pitchFamily="18" charset="-93"/>
                <a:cs typeface="Times New Roman" pitchFamily="18" charset="0"/>
              </a:rPr>
              <a:t>Ngày xuân </a:t>
            </a:r>
            <a:r>
              <a:rPr lang="vi-VN" sz="2800" b="1" dirty="0">
                <a:latin typeface="Times New Roman" pitchFamily="18" charset="0"/>
                <a:ea typeface="Aachen" pitchFamily="18" charset="-93"/>
                <a:cs typeface="Times New Roman" pitchFamily="18" charset="0"/>
              </a:rPr>
              <a:t>em hãy còn dài,</a:t>
            </a:r>
            <a:br>
              <a:rPr lang="vi-VN" sz="2800" b="1" dirty="0">
                <a:latin typeface="Times New Roman" pitchFamily="18" charset="0"/>
                <a:ea typeface="Aachen" pitchFamily="18" charset="-93"/>
                <a:cs typeface="Times New Roman" pitchFamily="18" charset="0"/>
              </a:rPr>
            </a:br>
            <a:r>
              <a:rPr lang="vi-VN" sz="2800" b="1" dirty="0">
                <a:latin typeface="Times New Roman" pitchFamily="18" charset="0"/>
                <a:ea typeface="Aachen" pitchFamily="18" charset="-93"/>
                <a:cs typeface="Times New Roman" pitchFamily="18" charset="0"/>
              </a:rPr>
              <a:t>Xót </a:t>
            </a:r>
            <a:r>
              <a:rPr lang="vi-VN" sz="2800" b="1" dirty="0">
                <a:solidFill>
                  <a:srgbClr val="C00000"/>
                </a:solidFill>
                <a:latin typeface="Times New Roman" pitchFamily="18" charset="0"/>
                <a:ea typeface="Aachen" pitchFamily="18" charset="-93"/>
                <a:cs typeface="Times New Roman" pitchFamily="18" charset="0"/>
              </a:rPr>
              <a:t>tình máu mủ</a:t>
            </a:r>
            <a:r>
              <a:rPr lang="vi-VN" sz="2800" b="1" dirty="0">
                <a:latin typeface="Times New Roman" pitchFamily="18" charset="0"/>
                <a:ea typeface="Aachen" pitchFamily="18" charset="-93"/>
                <a:cs typeface="Times New Roman" pitchFamily="18" charset="0"/>
              </a:rPr>
              <a:t>, thay lời nước non.</a:t>
            </a:r>
            <a:br>
              <a:rPr lang="vi-VN" sz="2800" b="1" dirty="0">
                <a:latin typeface="Times New Roman" pitchFamily="18" charset="0"/>
                <a:ea typeface="Aachen" pitchFamily="18" charset="-93"/>
                <a:cs typeface="Times New Roman" pitchFamily="18" charset="0"/>
              </a:rPr>
            </a:br>
            <a:r>
              <a:rPr lang="vi-VN" sz="2800" b="1" dirty="0">
                <a:latin typeface="Times New Roman" pitchFamily="18" charset="0"/>
                <a:ea typeface="Aachen" pitchFamily="18" charset="-93"/>
                <a:cs typeface="Times New Roman" pitchFamily="18" charset="0"/>
              </a:rPr>
              <a:t>Chị dù thịt nát xương mòn,</a:t>
            </a:r>
            <a:br>
              <a:rPr lang="vi-VN" sz="2800" b="1" dirty="0">
                <a:latin typeface="Times New Roman" pitchFamily="18" charset="0"/>
                <a:ea typeface="Aachen" pitchFamily="18" charset="-93"/>
                <a:cs typeface="Times New Roman" pitchFamily="18" charset="0"/>
              </a:rPr>
            </a:br>
            <a:r>
              <a:rPr lang="vi-VN" sz="2800" b="1" dirty="0">
                <a:solidFill>
                  <a:srgbClr val="C00000"/>
                </a:solidFill>
                <a:latin typeface="Times New Roman" pitchFamily="18" charset="0"/>
                <a:ea typeface="Aachen" pitchFamily="18" charset="-93"/>
                <a:cs typeface="Times New Roman" pitchFamily="18" charset="0"/>
              </a:rPr>
              <a:t>Ngậm cười chín suối</a:t>
            </a:r>
            <a:r>
              <a:rPr lang="vi-VN" sz="2800" b="1" dirty="0">
                <a:latin typeface="Times New Roman" pitchFamily="18" charset="0"/>
                <a:ea typeface="Aachen" pitchFamily="18" charset="-93"/>
                <a:cs typeface="Times New Roman" pitchFamily="18" charset="0"/>
              </a:rPr>
              <a:t> hãy còn thơm lây.</a:t>
            </a:r>
            <a:endParaRPr lang="en-US" sz="2800" b="1" dirty="0">
              <a:latin typeface="Times New Roman" pitchFamily="18" charset="0"/>
              <a:ea typeface="Aachen" pitchFamily="18" charset="-93"/>
              <a:cs typeface="Times New Roman" pitchFamily="18" charset="0"/>
            </a:endParaRPr>
          </a:p>
        </p:txBody>
      </p:sp>
      <p:sp>
        <p:nvSpPr>
          <p:cNvPr id="9" name="Rounded Rectangle 8"/>
          <p:cNvSpPr/>
          <p:nvPr/>
        </p:nvSpPr>
        <p:spPr>
          <a:xfrm>
            <a:off x="2079171" y="381000"/>
            <a:ext cx="3788229" cy="425947"/>
          </a:xfrm>
          <a:prstGeom prst="roundRect">
            <a:avLst/>
          </a:prstGeom>
        </p:spPr>
        <p:style>
          <a:lnRef idx="3">
            <a:schemeClr val="lt1"/>
          </a:lnRef>
          <a:fillRef idx="1">
            <a:schemeClr val="accent3"/>
          </a:fillRef>
          <a:effectRef idx="1">
            <a:schemeClr val="accent3"/>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THẢO LUẬN NHÓM</a:t>
            </a:r>
            <a:endParaRPr lang="en-US" sz="2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2" name="TextBox 1"/>
          <p:cNvSpPr txBox="1"/>
          <p:nvPr/>
        </p:nvSpPr>
        <p:spPr>
          <a:xfrm>
            <a:off x="1600200" y="990600"/>
            <a:ext cx="5535379"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Đọc bốn câu thơ và trả lời câu hỏi </a:t>
            </a:r>
            <a:endParaRPr lang="en-US" sz="2800" b="1" dirty="0">
              <a:solidFill>
                <a:srgbClr val="0000FF"/>
              </a:solidFill>
              <a:latin typeface="Times New Roman" pitchFamily="18" charset="0"/>
              <a:cs typeface="Times New Roman" pitchFamily="18" charset="0"/>
            </a:endParaRPr>
          </a:p>
        </p:txBody>
      </p:sp>
      <p:sp>
        <p:nvSpPr>
          <p:cNvPr id="3" name="TextBox 2"/>
          <p:cNvSpPr txBox="1"/>
          <p:nvPr/>
        </p:nvSpPr>
        <p:spPr>
          <a:xfrm>
            <a:off x="373584" y="3231416"/>
            <a:ext cx="8638798" cy="2677656"/>
          </a:xfrm>
          <a:prstGeom prst="rect">
            <a:avLst/>
          </a:prstGeom>
          <a:noFill/>
        </p:spPr>
        <p:txBody>
          <a:bodyPr wrap="square" rtlCol="0">
            <a:spAutoFit/>
          </a:bodyPr>
          <a:lstStyle/>
          <a:p>
            <a:r>
              <a:rPr lang="en-US" sz="2800" b="1" dirty="0">
                <a:latin typeface="Times New Roman" pitchFamily="18" charset="0"/>
                <a:cs typeface="Times New Roman" pitchFamily="18" charset="0"/>
              </a:rPr>
              <a:t>1. Để thuyết phục Vân nhận lời trao duyên, Thúy Kiều đã đưa ra những cơ sở ( về lý và về tình) nào?</a:t>
            </a:r>
          </a:p>
          <a:p>
            <a:r>
              <a:rPr lang="en-US" sz="2800" b="1" dirty="0">
                <a:latin typeface="Times New Roman" pitchFamily="18" charset="0"/>
                <a:cs typeface="Times New Roman" pitchFamily="18" charset="0"/>
              </a:rPr>
              <a:t>2. Qua lời thuyết phục của Thúy Kiều chứng tỏ Kiều là cô gái  như thế nào?(có những phẩm chất nào đáng trân trọng)</a:t>
            </a:r>
          </a:p>
          <a:p>
            <a:endParaRPr lang="en-US" sz="2800" b="1" dirty="0"/>
          </a:p>
        </p:txBody>
      </p:sp>
      <p:pic>
        <p:nvPicPr>
          <p:cNvPr id="10" name="Picture 2" descr="C:\Users\Admin\Desktop\trao duyen\jongens-en-meisjes-die-groep-werken-612137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998" y="4953000"/>
            <a:ext cx="5567929" cy="1905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289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6" presetClass="entr" presetSubtype="16"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ircle(in)">
                                      <p:cBhvr>
                                        <p:cTn id="20" dur="2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circle(in)">
                                      <p:cBhvr>
                                        <p:cTn id="25" dur="20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circle(in)">
                                      <p:cBhvr>
                                        <p:cTn id="3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4"/>
          <p:cNvSpPr>
            <a:spLocks noChangeArrowheads="1"/>
          </p:cNvSpPr>
          <p:nvPr/>
        </p:nvSpPr>
        <p:spPr bwMode="auto">
          <a:xfrm>
            <a:off x="0" y="0"/>
            <a:ext cx="9144000" cy="6858000"/>
          </a:xfrm>
          <a:prstGeom prst="rect">
            <a:avLst/>
          </a:prstGeom>
          <a:solidFill>
            <a:srgbClr val="663300"/>
          </a:solidFill>
          <a:ln w="76200" cmpd="tri">
            <a:solidFill>
              <a:schemeClr val="tx1"/>
            </a:solidFill>
            <a:miter lim="800000"/>
            <a:headEnd/>
            <a:tailEnd/>
          </a:ln>
        </p:spPr>
        <p:txBody>
          <a:bodyPr wrap="none" anchor="ctr"/>
          <a:lstStyle/>
          <a:p>
            <a:endParaRPr lang="en-US"/>
          </a:p>
        </p:txBody>
      </p:sp>
      <p:pic>
        <p:nvPicPr>
          <p:cNvPr id="14339" name="Picture 45" descr="hoihoa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04800" y="381000"/>
            <a:ext cx="8534400" cy="6248400"/>
          </a:xfrm>
          <a:noFill/>
          <a:ln w="76200" cmpd="tri">
            <a:solidFill>
              <a:schemeClr val="bg1"/>
            </a:solidFill>
            <a:miter lim="800000"/>
            <a:headEnd/>
            <a:tailEnd/>
          </a:ln>
        </p:spPr>
      </p:pic>
      <p:sp>
        <p:nvSpPr>
          <p:cNvPr id="73767" name="Rectangle 39"/>
          <p:cNvSpPr>
            <a:spLocks noChangeArrowheads="1"/>
          </p:cNvSpPr>
          <p:nvPr/>
        </p:nvSpPr>
        <p:spPr bwMode="auto">
          <a:xfrm>
            <a:off x="457200" y="4495800"/>
            <a:ext cx="5257800" cy="762000"/>
          </a:xfrm>
          <a:prstGeom prst="rect">
            <a:avLst/>
          </a:prstGeom>
          <a:gradFill rotWithShape="1">
            <a:gsLst>
              <a:gs pos="0">
                <a:schemeClr val="bg1"/>
              </a:gs>
              <a:gs pos="100000">
                <a:srgbClr val="CC99FF"/>
              </a:gs>
            </a:gsLst>
            <a:lin ang="5400000" scaled="1"/>
          </a:gradFill>
          <a:ln w="76200" cmpd="tri">
            <a:solidFill>
              <a:schemeClr val="tx2"/>
            </a:solidFill>
            <a:miter lim="800000"/>
            <a:headEnd/>
            <a:tailEnd/>
          </a:ln>
        </p:spPr>
        <p:txBody>
          <a:bodyPr wrap="none" anchor="ctr"/>
          <a:lstStyle/>
          <a:p>
            <a:pPr marL="342900" indent="-342900">
              <a:spcBef>
                <a:spcPct val="20000"/>
              </a:spcBef>
              <a:buFont typeface="Wingdings" pitchFamily="2" charset="2"/>
              <a:buNone/>
            </a:pPr>
            <a:r>
              <a:rPr lang="en-US" sz="2400" b="1">
                <a:solidFill>
                  <a:srgbClr val="FF0066"/>
                </a:solidFill>
                <a:latin typeface="Times New Roman" pitchFamily="18" charset="0"/>
                <a:sym typeface="Wingdings" pitchFamily="2" charset="2"/>
              </a:rPr>
              <a:t></a:t>
            </a:r>
            <a:r>
              <a:rPr lang="en-US" sz="2400" b="1">
                <a:solidFill>
                  <a:srgbClr val="FF0066"/>
                </a:solidFill>
                <a:latin typeface="Times New Roman" pitchFamily="18" charset="0"/>
              </a:rPr>
              <a:t> Khích lệ - ràng buộc, có lí – có tình</a:t>
            </a:r>
            <a:endParaRPr lang="en-US" sz="2400" b="1">
              <a:latin typeface="Times New Roman" pitchFamily="18" charset="0"/>
            </a:endParaRPr>
          </a:p>
        </p:txBody>
      </p:sp>
      <p:sp>
        <p:nvSpPr>
          <p:cNvPr id="8" name="Rectangle 21"/>
          <p:cNvSpPr>
            <a:spLocks noChangeArrowheads="1"/>
          </p:cNvSpPr>
          <p:nvPr/>
        </p:nvSpPr>
        <p:spPr bwMode="auto">
          <a:xfrm>
            <a:off x="3429000" y="1524000"/>
            <a:ext cx="2667000" cy="838200"/>
          </a:xfrm>
          <a:prstGeom prst="rect">
            <a:avLst/>
          </a:prstGeom>
          <a:gradFill rotWithShape="1">
            <a:gsLst>
              <a:gs pos="0">
                <a:schemeClr val="bg1"/>
              </a:gs>
              <a:gs pos="100000">
                <a:srgbClr val="FFCC66"/>
              </a:gs>
            </a:gsLst>
            <a:path path="shape">
              <a:fillToRect l="50000" t="50000" r="50000" b="50000"/>
            </a:path>
          </a:gradFill>
          <a:ln w="76200" cmpd="tri">
            <a:solidFill>
              <a:schemeClr val="tx1"/>
            </a:solidFill>
            <a:miter lim="800000"/>
            <a:headEnd/>
            <a:tailEnd/>
          </a:ln>
        </p:spPr>
        <p:txBody>
          <a:bodyPr wrap="none" anchor="ctr"/>
          <a:lstStyle/>
          <a:p>
            <a:pPr>
              <a:buFont typeface="Wingdings" pitchFamily="2" charset="2"/>
              <a:buNone/>
            </a:pPr>
            <a:r>
              <a:rPr lang="en-US" sz="2400" b="1">
                <a:solidFill>
                  <a:schemeClr val="tx2"/>
                </a:solidFill>
                <a:latin typeface="Times New Roman" pitchFamily="18" charset="0"/>
                <a:sym typeface="Wingdings" pitchFamily="2" charset="2"/>
              </a:rPr>
              <a:t>+ “tình máu mủ”</a:t>
            </a:r>
          </a:p>
          <a:p>
            <a:pPr>
              <a:buFont typeface="Wingdings" pitchFamily="2" charset="2"/>
              <a:buNone/>
            </a:pPr>
            <a:r>
              <a:rPr lang="en-US" sz="2400" b="1">
                <a:solidFill>
                  <a:schemeClr val="tx2"/>
                </a:solidFill>
                <a:latin typeface="Times New Roman" pitchFamily="18" charset="0"/>
                <a:sym typeface="Wingdings" pitchFamily="2" charset="2"/>
              </a:rPr>
              <a:t>   </a:t>
            </a:r>
            <a:r>
              <a:rPr lang="en-US" sz="2400" b="1" smtClean="0">
                <a:solidFill>
                  <a:schemeClr val="tx2"/>
                </a:solidFill>
                <a:latin typeface="Times New Roman" pitchFamily="18" charset="0"/>
                <a:sym typeface="Wingdings" pitchFamily="2" charset="2"/>
              </a:rPr>
              <a:t>( </a:t>
            </a:r>
            <a:r>
              <a:rPr lang="en-US" sz="2400" b="1" i="1" smtClean="0">
                <a:solidFill>
                  <a:schemeClr val="tx2"/>
                </a:solidFill>
                <a:latin typeface="Times New Roman" pitchFamily="18" charset="0"/>
                <a:sym typeface="Wingdings" pitchFamily="2" charset="2"/>
              </a:rPr>
              <a:t>lời </a:t>
            </a:r>
            <a:r>
              <a:rPr lang="en-US" sz="2400" b="1" i="1">
                <a:solidFill>
                  <a:schemeClr val="tx2"/>
                </a:solidFill>
                <a:latin typeface="Times New Roman" pitchFamily="18" charset="0"/>
                <a:sym typeface="Wingdings" pitchFamily="2" charset="2"/>
              </a:rPr>
              <a:t>nước non</a:t>
            </a:r>
            <a:r>
              <a:rPr lang="en-US" sz="2400" b="1">
                <a:solidFill>
                  <a:schemeClr val="tx2"/>
                </a:solidFill>
                <a:latin typeface="Times New Roman" pitchFamily="18" charset="0"/>
                <a:sym typeface="Wingdings" pitchFamily="2" charset="2"/>
              </a:rPr>
              <a:t>)</a:t>
            </a:r>
          </a:p>
        </p:txBody>
      </p:sp>
      <p:sp>
        <p:nvSpPr>
          <p:cNvPr id="2" name="Rectangle 21"/>
          <p:cNvSpPr>
            <a:spLocks noChangeArrowheads="1"/>
          </p:cNvSpPr>
          <p:nvPr/>
        </p:nvSpPr>
        <p:spPr bwMode="auto">
          <a:xfrm>
            <a:off x="6248400" y="1524000"/>
            <a:ext cx="2438400" cy="838200"/>
          </a:xfrm>
          <a:prstGeom prst="rect">
            <a:avLst/>
          </a:prstGeom>
          <a:gradFill rotWithShape="1">
            <a:gsLst>
              <a:gs pos="0">
                <a:schemeClr val="bg1"/>
              </a:gs>
              <a:gs pos="100000">
                <a:srgbClr val="FFCC66"/>
              </a:gs>
            </a:gsLst>
            <a:path path="shape">
              <a:fillToRect l="50000" t="50000" r="50000" b="50000"/>
            </a:path>
          </a:gradFill>
          <a:ln w="76200" cmpd="tri">
            <a:solidFill>
              <a:schemeClr val="tx1"/>
            </a:solidFill>
            <a:miter lim="800000"/>
            <a:headEnd/>
            <a:tailEnd/>
          </a:ln>
        </p:spPr>
        <p:txBody>
          <a:bodyPr wrap="none" anchor="ctr"/>
          <a:lstStyle/>
          <a:p>
            <a:pPr>
              <a:buFont typeface="Wingdings" pitchFamily="2" charset="2"/>
              <a:buNone/>
            </a:pPr>
            <a:r>
              <a:rPr lang="en-US" sz="2400" b="1">
                <a:solidFill>
                  <a:schemeClr val="tx2"/>
                </a:solidFill>
                <a:latin typeface="Times New Roman" pitchFamily="18" charset="0"/>
                <a:sym typeface="Wingdings" pitchFamily="2" charset="2"/>
              </a:rPr>
              <a:t>+ “ngậm cười </a:t>
            </a:r>
          </a:p>
          <a:p>
            <a:pPr>
              <a:buFont typeface="Wingdings" pitchFamily="2" charset="2"/>
              <a:buNone/>
            </a:pPr>
            <a:r>
              <a:rPr lang="en-US" sz="2400" b="1">
                <a:solidFill>
                  <a:schemeClr val="tx2"/>
                </a:solidFill>
                <a:latin typeface="Times New Roman" pitchFamily="18" charset="0"/>
                <a:sym typeface="Wingdings" pitchFamily="2" charset="2"/>
              </a:rPr>
              <a:t>   chín suối”</a:t>
            </a:r>
          </a:p>
        </p:txBody>
      </p:sp>
      <p:sp>
        <p:nvSpPr>
          <p:cNvPr id="3" name="Rectangle 21"/>
          <p:cNvSpPr>
            <a:spLocks noChangeArrowheads="1"/>
          </p:cNvSpPr>
          <p:nvPr/>
        </p:nvSpPr>
        <p:spPr bwMode="auto">
          <a:xfrm>
            <a:off x="457200" y="1524000"/>
            <a:ext cx="2743200" cy="838200"/>
          </a:xfrm>
          <a:prstGeom prst="rect">
            <a:avLst/>
          </a:prstGeom>
          <a:gradFill rotWithShape="1">
            <a:gsLst>
              <a:gs pos="0">
                <a:schemeClr val="bg1"/>
              </a:gs>
              <a:gs pos="100000">
                <a:srgbClr val="FFCC66"/>
              </a:gs>
            </a:gsLst>
            <a:path path="shape">
              <a:fillToRect l="50000" t="50000" r="50000" b="50000"/>
            </a:path>
          </a:gradFill>
          <a:ln w="76200" cmpd="tri">
            <a:solidFill>
              <a:schemeClr val="tx1"/>
            </a:solidFill>
            <a:miter lim="800000"/>
            <a:headEnd/>
            <a:tailEnd/>
          </a:ln>
        </p:spPr>
        <p:txBody>
          <a:bodyPr wrap="none" anchor="ctr"/>
          <a:lstStyle/>
          <a:p>
            <a:pPr>
              <a:buFont typeface="Wingdings" pitchFamily="2" charset="2"/>
              <a:buNone/>
            </a:pPr>
            <a:r>
              <a:rPr lang="en-US" sz="2400" b="1">
                <a:solidFill>
                  <a:schemeClr val="tx2"/>
                </a:solidFill>
                <a:latin typeface="Times New Roman" pitchFamily="18" charset="0"/>
                <a:sym typeface="Wingdings" pitchFamily="2" charset="2"/>
              </a:rPr>
              <a:t>+ “Ngày xuân”- dài</a:t>
            </a:r>
          </a:p>
        </p:txBody>
      </p:sp>
      <p:sp>
        <p:nvSpPr>
          <p:cNvPr id="79886" name="Rectangle 14"/>
          <p:cNvSpPr>
            <a:spLocks noChangeArrowheads="1"/>
          </p:cNvSpPr>
          <p:nvPr/>
        </p:nvSpPr>
        <p:spPr bwMode="auto">
          <a:xfrm>
            <a:off x="457200" y="2971800"/>
            <a:ext cx="2743200" cy="1295400"/>
          </a:xfrm>
          <a:prstGeom prst="rect">
            <a:avLst/>
          </a:prstGeom>
          <a:gradFill rotWithShape="1">
            <a:gsLst>
              <a:gs pos="0">
                <a:schemeClr val="bg1"/>
              </a:gs>
              <a:gs pos="100000">
                <a:srgbClr val="CCCC00"/>
              </a:gs>
            </a:gsLst>
            <a:path path="shape">
              <a:fillToRect l="50000" t="50000" r="50000" b="50000"/>
            </a:path>
          </a:gradFill>
          <a:ln w="76200" cmpd="tri">
            <a:solidFill>
              <a:schemeClr val="tx2"/>
            </a:solidFill>
            <a:miter lim="800000"/>
            <a:headEnd/>
            <a:tailEnd/>
          </a:ln>
        </p:spPr>
        <p:txBody>
          <a:bodyPr wrap="none" anchor="ctr"/>
          <a:lstStyle/>
          <a:p>
            <a:pPr marL="342900" indent="-342900" algn="ctr"/>
            <a:r>
              <a:rPr lang="en-US" sz="2400" b="1" smtClean="0">
                <a:solidFill>
                  <a:srgbClr val="D60093"/>
                </a:solidFill>
                <a:latin typeface="Times New Roman" pitchFamily="18" charset="0"/>
              </a:rPr>
              <a:t>Vân còn trẻ, đẹp</a:t>
            </a:r>
            <a:endParaRPr lang="en-US" sz="2400" b="1">
              <a:solidFill>
                <a:srgbClr val="D60093"/>
              </a:solidFill>
              <a:latin typeface="Times New Roman" pitchFamily="18" charset="0"/>
            </a:endParaRPr>
          </a:p>
        </p:txBody>
      </p:sp>
      <p:sp>
        <p:nvSpPr>
          <p:cNvPr id="12323" name="AutoShape 35"/>
          <p:cNvSpPr>
            <a:spLocks noChangeArrowheads="1"/>
          </p:cNvSpPr>
          <p:nvPr/>
        </p:nvSpPr>
        <p:spPr bwMode="auto">
          <a:xfrm>
            <a:off x="4648200" y="2438400"/>
            <a:ext cx="228600" cy="457200"/>
          </a:xfrm>
          <a:prstGeom prst="downArrow">
            <a:avLst>
              <a:gd name="adj1" fmla="val 50000"/>
              <a:gd name="adj2" fmla="val 50000"/>
            </a:avLst>
          </a:prstGeom>
          <a:solidFill>
            <a:srgbClr val="FFCC00"/>
          </a:solidFill>
          <a:ln w="57150" cmpd="thinThick">
            <a:solidFill>
              <a:schemeClr val="tx1"/>
            </a:solidFill>
            <a:miter lim="800000"/>
            <a:headEnd/>
            <a:tailEnd/>
          </a:ln>
        </p:spPr>
        <p:txBody>
          <a:bodyPr wrap="none" anchor="ctr"/>
          <a:lstStyle/>
          <a:p>
            <a:endParaRPr lang="en-US"/>
          </a:p>
        </p:txBody>
      </p:sp>
      <p:sp>
        <p:nvSpPr>
          <p:cNvPr id="12324" name="AutoShape 36"/>
          <p:cNvSpPr>
            <a:spLocks noChangeArrowheads="1"/>
          </p:cNvSpPr>
          <p:nvPr/>
        </p:nvSpPr>
        <p:spPr bwMode="auto">
          <a:xfrm>
            <a:off x="1676400" y="2438400"/>
            <a:ext cx="228600" cy="457200"/>
          </a:xfrm>
          <a:prstGeom prst="downArrow">
            <a:avLst>
              <a:gd name="adj1" fmla="val 50000"/>
              <a:gd name="adj2" fmla="val 50000"/>
            </a:avLst>
          </a:prstGeom>
          <a:solidFill>
            <a:srgbClr val="FFCC00"/>
          </a:solidFill>
          <a:ln w="57150" cmpd="thinThick">
            <a:solidFill>
              <a:schemeClr val="tx1"/>
            </a:solidFill>
            <a:miter lim="800000"/>
            <a:headEnd/>
            <a:tailEnd/>
          </a:ln>
        </p:spPr>
        <p:txBody>
          <a:bodyPr wrap="none" anchor="ctr"/>
          <a:lstStyle/>
          <a:p>
            <a:endParaRPr lang="en-US"/>
          </a:p>
        </p:txBody>
      </p:sp>
      <p:sp>
        <p:nvSpPr>
          <p:cNvPr id="12325" name="AutoShape 37"/>
          <p:cNvSpPr>
            <a:spLocks noChangeArrowheads="1"/>
          </p:cNvSpPr>
          <p:nvPr/>
        </p:nvSpPr>
        <p:spPr bwMode="auto">
          <a:xfrm>
            <a:off x="7239000" y="2438400"/>
            <a:ext cx="228600" cy="457200"/>
          </a:xfrm>
          <a:prstGeom prst="downArrow">
            <a:avLst>
              <a:gd name="adj1" fmla="val 50000"/>
              <a:gd name="adj2" fmla="val 50000"/>
            </a:avLst>
          </a:prstGeom>
          <a:solidFill>
            <a:srgbClr val="FFCC00"/>
          </a:solidFill>
          <a:ln w="57150" cmpd="thinThick">
            <a:solidFill>
              <a:schemeClr val="tx1"/>
            </a:solidFill>
            <a:miter lim="800000"/>
            <a:headEnd/>
            <a:tailEnd/>
          </a:ln>
        </p:spPr>
        <p:txBody>
          <a:bodyPr wrap="none" anchor="ctr"/>
          <a:lstStyle/>
          <a:p>
            <a:endParaRPr lang="en-US"/>
          </a:p>
        </p:txBody>
      </p:sp>
      <p:sp>
        <p:nvSpPr>
          <p:cNvPr id="4" name="Rectangle 14"/>
          <p:cNvSpPr>
            <a:spLocks noChangeArrowheads="1"/>
          </p:cNvSpPr>
          <p:nvPr/>
        </p:nvSpPr>
        <p:spPr bwMode="auto">
          <a:xfrm>
            <a:off x="6248400" y="2971800"/>
            <a:ext cx="2438400" cy="1295400"/>
          </a:xfrm>
          <a:prstGeom prst="rect">
            <a:avLst/>
          </a:prstGeom>
          <a:gradFill rotWithShape="1">
            <a:gsLst>
              <a:gs pos="0">
                <a:schemeClr val="bg1"/>
              </a:gs>
              <a:gs pos="100000">
                <a:srgbClr val="CCCC00"/>
              </a:gs>
            </a:gsLst>
            <a:path path="shape">
              <a:fillToRect l="50000" t="50000" r="50000" b="50000"/>
            </a:path>
          </a:gradFill>
          <a:ln w="76200" cmpd="tri">
            <a:solidFill>
              <a:schemeClr val="tx2"/>
            </a:solidFill>
            <a:miter lim="800000"/>
            <a:headEnd/>
            <a:tailEnd/>
          </a:ln>
        </p:spPr>
        <p:txBody>
          <a:bodyPr wrap="none" anchor="ctr"/>
          <a:lstStyle/>
          <a:p>
            <a:pPr marL="342900" indent="-342900" algn="ctr"/>
            <a:r>
              <a:rPr lang="en-US" sz="2400" b="1">
                <a:solidFill>
                  <a:srgbClr val="D60093"/>
                </a:solidFill>
                <a:latin typeface="Times New Roman" pitchFamily="18" charset="0"/>
              </a:rPr>
              <a:t>Cái chết </a:t>
            </a:r>
          </a:p>
          <a:p>
            <a:pPr marL="342900" indent="-342900" algn="ctr"/>
            <a:r>
              <a:rPr lang="en-US" sz="2400" b="1">
                <a:solidFill>
                  <a:srgbClr val="D60093"/>
                </a:solidFill>
                <a:latin typeface="Times New Roman" pitchFamily="18" charset="0"/>
              </a:rPr>
              <a:t>mãn </a:t>
            </a:r>
            <a:r>
              <a:rPr lang="en-US" sz="2400" b="1" smtClean="0">
                <a:solidFill>
                  <a:srgbClr val="D60093"/>
                </a:solidFill>
                <a:latin typeface="Times New Roman" pitchFamily="18" charset="0"/>
              </a:rPr>
              <a:t>nguyện, </a:t>
            </a:r>
          </a:p>
          <a:p>
            <a:pPr marL="342900" indent="-342900" algn="ctr"/>
            <a:r>
              <a:rPr lang="en-US" sz="2400" b="1" smtClean="0">
                <a:solidFill>
                  <a:srgbClr val="D60093"/>
                </a:solidFill>
                <a:latin typeface="Times New Roman" pitchFamily="18" charset="0"/>
              </a:rPr>
              <a:t>lòng biết ơn</a:t>
            </a:r>
            <a:endParaRPr lang="en-US" sz="2400" b="1">
              <a:solidFill>
                <a:srgbClr val="D60093"/>
              </a:solidFill>
              <a:latin typeface="Times New Roman" pitchFamily="18" charset="0"/>
            </a:endParaRPr>
          </a:p>
        </p:txBody>
      </p:sp>
      <p:sp>
        <p:nvSpPr>
          <p:cNvPr id="5" name="Rectangle 14"/>
          <p:cNvSpPr>
            <a:spLocks noChangeArrowheads="1"/>
          </p:cNvSpPr>
          <p:nvPr/>
        </p:nvSpPr>
        <p:spPr bwMode="auto">
          <a:xfrm>
            <a:off x="3352800" y="2971800"/>
            <a:ext cx="2743200" cy="1295400"/>
          </a:xfrm>
          <a:prstGeom prst="rect">
            <a:avLst/>
          </a:prstGeom>
          <a:gradFill rotWithShape="1">
            <a:gsLst>
              <a:gs pos="0">
                <a:schemeClr val="bg1"/>
              </a:gs>
              <a:gs pos="100000">
                <a:srgbClr val="CCCC00"/>
              </a:gs>
            </a:gsLst>
            <a:path path="shape">
              <a:fillToRect l="50000" t="50000" r="50000" b="50000"/>
            </a:path>
          </a:gradFill>
          <a:ln w="76200" cmpd="tri">
            <a:solidFill>
              <a:schemeClr val="tx2"/>
            </a:solidFill>
            <a:miter lim="800000"/>
            <a:headEnd/>
            <a:tailEnd/>
          </a:ln>
        </p:spPr>
        <p:txBody>
          <a:bodyPr wrap="none" anchor="ctr"/>
          <a:lstStyle/>
          <a:p>
            <a:pPr marL="342900" indent="-342900" algn="ctr"/>
            <a:endParaRPr lang="en-US" b="1">
              <a:solidFill>
                <a:srgbClr val="D60093"/>
              </a:solidFill>
            </a:endParaRPr>
          </a:p>
          <a:p>
            <a:pPr marL="342900" indent="-342900" algn="ctr"/>
            <a:r>
              <a:rPr lang="en-US" sz="2400" b="1">
                <a:solidFill>
                  <a:srgbClr val="D60093"/>
                </a:solidFill>
                <a:latin typeface="Times New Roman" pitchFamily="18" charset="0"/>
              </a:rPr>
              <a:t>Tình chị em</a:t>
            </a:r>
          </a:p>
          <a:p>
            <a:pPr marL="342900" indent="-342900" algn="ctr"/>
            <a:r>
              <a:rPr lang="en-US" sz="2400" b="1">
                <a:solidFill>
                  <a:srgbClr val="D60093"/>
                </a:solidFill>
                <a:latin typeface="Times New Roman" pitchFamily="18" charset="0"/>
              </a:rPr>
              <a:t>ruột thịt</a:t>
            </a:r>
          </a:p>
          <a:p>
            <a:pPr marL="342900" indent="-342900" algn="ctr"/>
            <a:endParaRPr lang="en-US" sz="2400" b="1">
              <a:solidFill>
                <a:srgbClr val="D60093"/>
              </a:solidFill>
              <a:latin typeface="Times New Roman" pitchFamily="18" charset="0"/>
            </a:endParaRPr>
          </a:p>
        </p:txBody>
      </p:sp>
      <p:sp>
        <p:nvSpPr>
          <p:cNvPr id="73770" name="Rectangle 42"/>
          <p:cNvSpPr>
            <a:spLocks noChangeArrowheads="1"/>
          </p:cNvSpPr>
          <p:nvPr/>
        </p:nvSpPr>
        <p:spPr bwMode="auto">
          <a:xfrm>
            <a:off x="457200" y="5410200"/>
            <a:ext cx="8382000" cy="990600"/>
          </a:xfrm>
          <a:prstGeom prst="rect">
            <a:avLst/>
          </a:prstGeom>
          <a:gradFill rotWithShape="1">
            <a:gsLst>
              <a:gs pos="0">
                <a:schemeClr val="bg1"/>
              </a:gs>
              <a:gs pos="100000">
                <a:srgbClr val="CC00CC"/>
              </a:gs>
            </a:gsLst>
            <a:path path="shape">
              <a:fillToRect l="50000" t="50000" r="50000" b="50000"/>
            </a:path>
          </a:gradFill>
          <a:ln w="76200" cmpd="tri">
            <a:solidFill>
              <a:schemeClr val="tx2"/>
            </a:solidFill>
            <a:miter lim="800000"/>
            <a:headEnd/>
            <a:tailEnd/>
          </a:ln>
        </p:spPr>
        <p:txBody>
          <a:bodyPr wrap="none" anchor="ctr"/>
          <a:lstStyle/>
          <a:p>
            <a:r>
              <a:rPr lang="en-US" sz="2400" b="1" smtClean="0">
                <a:latin typeface="Times New Roman" pitchFamily="18" charset="0"/>
                <a:sym typeface="Wingdings" pitchFamily="2" charset="2"/>
              </a:rPr>
              <a:t> Sắc sảo, khéo léo, tế nhị </a:t>
            </a:r>
            <a:r>
              <a:rPr lang="en-US" sz="2400" b="1">
                <a:latin typeface="Times New Roman" pitchFamily="18" charset="0"/>
                <a:sym typeface="Wingdings" pitchFamily="2" charset="2"/>
              </a:rPr>
              <a:t>đặt Thúy Vân vào tình thế không </a:t>
            </a:r>
            <a:endParaRPr lang="en-US" sz="2400" b="1" smtClean="0">
              <a:latin typeface="Times New Roman" pitchFamily="18" charset="0"/>
              <a:sym typeface="Wingdings" pitchFamily="2" charset="2"/>
            </a:endParaRPr>
          </a:p>
          <a:p>
            <a:r>
              <a:rPr lang="en-US" sz="2400" b="1" smtClean="0">
                <a:latin typeface="Times New Roman" pitchFamily="18" charset="0"/>
                <a:sym typeface="Wingdings" pitchFamily="2" charset="2"/>
              </a:rPr>
              <a:t>thể </a:t>
            </a:r>
            <a:r>
              <a:rPr lang="en-US" sz="2400" b="1">
                <a:latin typeface="Times New Roman" pitchFamily="18" charset="0"/>
                <a:sym typeface="Wingdings" pitchFamily="2" charset="2"/>
              </a:rPr>
              <a:t>chối </a:t>
            </a:r>
            <a:r>
              <a:rPr lang="en-US" sz="2400" b="1" smtClean="0">
                <a:latin typeface="Times New Roman" pitchFamily="18" charset="0"/>
                <a:sym typeface="Wingdings" pitchFamily="2" charset="2"/>
              </a:rPr>
              <a:t>từ.</a:t>
            </a:r>
            <a:endParaRPr lang="en-US" sz="2400" b="1">
              <a:latin typeface="Times New Roman" pitchFamily="18" charset="0"/>
              <a:sym typeface="Wingdings" pitchFamily="2" charset="2"/>
            </a:endParaRPr>
          </a:p>
        </p:txBody>
      </p:sp>
      <p:sp>
        <p:nvSpPr>
          <p:cNvPr id="6" name="AutoShape 19"/>
          <p:cNvSpPr>
            <a:spLocks noChangeArrowheads="1"/>
          </p:cNvSpPr>
          <p:nvPr/>
        </p:nvSpPr>
        <p:spPr bwMode="auto">
          <a:xfrm>
            <a:off x="457200" y="152400"/>
            <a:ext cx="8382000" cy="1143000"/>
          </a:xfrm>
          <a:prstGeom prst="flowChartAlternateProcess">
            <a:avLst/>
          </a:prstGeom>
          <a:solidFill>
            <a:srgbClr val="EAEAEA"/>
          </a:solidFill>
          <a:ln w="57150" cmpd="thinThick">
            <a:solidFill>
              <a:srgbClr val="669900"/>
            </a:solidFill>
            <a:miter lim="800000"/>
            <a:headEnd/>
            <a:tailEnd/>
          </a:ln>
        </p:spPr>
        <p:txBody>
          <a:bodyPr wrap="none" anchor="ctr"/>
          <a:lstStyle/>
          <a:p>
            <a:pPr algn="ctr"/>
            <a:r>
              <a:rPr lang="en-US" sz="2700" b="1" dirty="0" smtClean="0">
                <a:solidFill>
                  <a:srgbClr val="0000FF"/>
                </a:solidFill>
                <a:latin typeface="Times New Roman" pitchFamily="18" charset="0"/>
                <a:sym typeface="Wingdings" pitchFamily="2" charset="2"/>
              </a:rPr>
              <a:t>- 4 câu còn lại trong đoạn 1: Kiều </a:t>
            </a:r>
            <a:r>
              <a:rPr lang="en-US" sz="2700" b="1" dirty="0" smtClean="0">
                <a:solidFill>
                  <a:srgbClr val="0000FF"/>
                </a:solidFill>
                <a:latin typeface="Times New Roman" pitchFamily="18" charset="0"/>
                <a:sym typeface="Wingdings" pitchFamily="2" charset="2"/>
              </a:rPr>
              <a:t>đưa ra lí lẽ để thuyết </a:t>
            </a:r>
            <a:endParaRPr lang="en-US" sz="2700" b="1" dirty="0" smtClean="0">
              <a:solidFill>
                <a:srgbClr val="0000FF"/>
              </a:solidFill>
              <a:latin typeface="Times New Roman" pitchFamily="18" charset="0"/>
              <a:sym typeface="Wingdings" pitchFamily="2" charset="2"/>
            </a:endParaRPr>
          </a:p>
          <a:p>
            <a:pPr algn="ctr"/>
            <a:r>
              <a:rPr lang="en-US" sz="2700" b="1" dirty="0" smtClean="0">
                <a:solidFill>
                  <a:srgbClr val="0000FF"/>
                </a:solidFill>
                <a:latin typeface="Times New Roman" pitchFamily="18" charset="0"/>
                <a:sym typeface="Wingdings" pitchFamily="2" charset="2"/>
              </a:rPr>
              <a:t>phục</a:t>
            </a:r>
            <a:r>
              <a:rPr lang="en-US" sz="2700" b="1" dirty="0">
                <a:solidFill>
                  <a:srgbClr val="0000FF"/>
                </a:solidFill>
                <a:latin typeface="Times New Roman" pitchFamily="18" charset="0"/>
                <a:sym typeface="Wingdings" pitchFamily="2" charset="2"/>
              </a:rPr>
              <a:t>, </a:t>
            </a:r>
            <a:r>
              <a:rPr lang="en-US" sz="2700" b="1" dirty="0" smtClean="0">
                <a:solidFill>
                  <a:srgbClr val="0000FF"/>
                </a:solidFill>
                <a:latin typeface="Times New Roman" pitchFamily="18" charset="0"/>
                <a:sym typeface="Wingdings" pitchFamily="2" charset="2"/>
              </a:rPr>
              <a:t>ràng </a:t>
            </a:r>
            <a:r>
              <a:rPr lang="en-US" sz="2700" b="1" dirty="0">
                <a:solidFill>
                  <a:srgbClr val="0000FF"/>
                </a:solidFill>
                <a:latin typeface="Times New Roman" pitchFamily="18" charset="0"/>
                <a:sym typeface="Wingdings" pitchFamily="2" charset="2"/>
              </a:rPr>
              <a:t>buộc Thúy Vân:</a:t>
            </a:r>
            <a:endParaRPr lang="en-US" sz="2700" dirty="0">
              <a:solidFill>
                <a:srgbClr val="0000FF"/>
              </a:solidFill>
              <a:latin typeface="Times New Roman" pitchFamily="18" charset="0"/>
            </a:endParaRPr>
          </a:p>
        </p:txBody>
      </p:sp>
    </p:spTree>
    <p:extLst>
      <p:ext uri="{BB962C8B-B14F-4D97-AF65-F5344CB8AC3E}">
        <p14:creationId xmlns:p14="http://schemas.microsoft.com/office/powerpoint/2010/main" val="33445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324"/>
                                        </p:tgtEl>
                                        <p:attrNameLst>
                                          <p:attrName>style.visibility</p:attrName>
                                        </p:attrNameLst>
                                      </p:cBhvr>
                                      <p:to>
                                        <p:strVal val="visible"/>
                                      </p:to>
                                    </p:set>
                                    <p:animEffect transition="in" filter="checkerboard(across)">
                                      <p:cBhvr>
                                        <p:cTn id="17" dur="500"/>
                                        <p:tgtEl>
                                          <p:spTgt spid="12324"/>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79886"/>
                                        </p:tgtEl>
                                        <p:attrNameLst>
                                          <p:attrName>style.visibility</p:attrName>
                                        </p:attrNameLst>
                                      </p:cBhvr>
                                      <p:to>
                                        <p:strVal val="visible"/>
                                      </p:to>
                                    </p:set>
                                    <p:animEffect transition="in" filter="checkerboard(across)">
                                      <p:cBhvr>
                                        <p:cTn id="20" dur="500"/>
                                        <p:tgtEl>
                                          <p:spTgt spid="7988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heckerboard(across)">
                                      <p:cBhvr>
                                        <p:cTn id="25" dur="500"/>
                                        <p:tgtEl>
                                          <p:spTgt spid="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2323"/>
                                        </p:tgtEl>
                                        <p:attrNameLst>
                                          <p:attrName>style.visibility</p:attrName>
                                        </p:attrNameLst>
                                      </p:cBhvr>
                                      <p:to>
                                        <p:strVal val="visible"/>
                                      </p:to>
                                    </p:set>
                                    <p:animEffect transition="in" filter="checkerboard(across)">
                                      <p:cBhvr>
                                        <p:cTn id="30" dur="500"/>
                                        <p:tgtEl>
                                          <p:spTgt spid="12323"/>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checkerboard(across)">
                                      <p:cBhvr>
                                        <p:cTn id="33" dur="500"/>
                                        <p:tgtEl>
                                          <p:spTgt spid="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checkerboard(across)">
                                      <p:cBhvr>
                                        <p:cTn id="38" dur="500"/>
                                        <p:tgtEl>
                                          <p:spTgt spid="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12325"/>
                                        </p:tgtEl>
                                        <p:attrNameLst>
                                          <p:attrName>style.visibility</p:attrName>
                                        </p:attrNameLst>
                                      </p:cBhvr>
                                      <p:to>
                                        <p:strVal val="visible"/>
                                      </p:to>
                                    </p:set>
                                    <p:animEffect transition="in" filter="checkerboard(across)">
                                      <p:cBhvr>
                                        <p:cTn id="43" dur="500"/>
                                        <p:tgtEl>
                                          <p:spTgt spid="12325"/>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checkerboard(across)">
                                      <p:cBhvr>
                                        <p:cTn id="46" dur="500"/>
                                        <p:tgtEl>
                                          <p:spTgt spid="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73767"/>
                                        </p:tgtEl>
                                        <p:attrNameLst>
                                          <p:attrName>style.visibility</p:attrName>
                                        </p:attrNameLst>
                                      </p:cBhvr>
                                      <p:to>
                                        <p:strVal val="visible"/>
                                      </p:to>
                                    </p:set>
                                    <p:animEffect transition="in" filter="checkerboard(across)">
                                      <p:cBhvr>
                                        <p:cTn id="51" dur="500"/>
                                        <p:tgtEl>
                                          <p:spTgt spid="7376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73770"/>
                                        </p:tgtEl>
                                        <p:attrNameLst>
                                          <p:attrName>style.visibility</p:attrName>
                                        </p:attrNameLst>
                                      </p:cBhvr>
                                      <p:to>
                                        <p:strVal val="visible"/>
                                      </p:to>
                                    </p:set>
                                    <p:animEffect transition="in" filter="checkerboard(across)">
                                      <p:cBhvr>
                                        <p:cTn id="56" dur="500"/>
                                        <p:tgtEl>
                                          <p:spTgt spid="73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67" grpId="0" animBg="1"/>
      <p:bldP spid="8" grpId="0" animBg="1"/>
      <p:bldP spid="2" grpId="0" animBg="1"/>
      <p:bldP spid="3" grpId="0" animBg="1"/>
      <p:bldP spid="79886" grpId="0" animBg="1"/>
      <p:bldP spid="12323" grpId="0" animBg="1"/>
      <p:bldP spid="12324" grpId="0" animBg="1"/>
      <p:bldP spid="12325" grpId="0" animBg="1"/>
      <p:bldP spid="4" grpId="0" animBg="1"/>
      <p:bldP spid="5" grpId="0" animBg="1"/>
      <p:bldP spid="73770"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custDataLst>
              <p:tags r:id="rId1"/>
            </p:custDataLst>
          </p:nvPr>
        </p:nvSpPr>
        <p:spPr>
          <a:xfrm>
            <a:off x="533400" y="76200"/>
            <a:ext cx="4724400" cy="584775"/>
          </a:xfrm>
          <a:prstGeom prst="rect">
            <a:avLst/>
          </a:prstGeom>
          <a:noFill/>
        </p:spPr>
        <p:txBody>
          <a:bodyPr wrap="square" lIns="91440" tIns="45720" rIns="91440" bIns="45720">
            <a:spAutoFit/>
          </a:bodyPr>
          <a:lstStyle/>
          <a:p>
            <a:pPr algn="ctr"/>
            <a:r>
              <a:rPr lang="en-US" sz="3200" b="1" cap="all" smtClean="0">
                <a:ln w="9000" cmpd="sng">
                  <a:solidFill>
                    <a:schemeClr val="accent4">
                      <a:shade val="50000"/>
                      <a:satMod val="120000"/>
                    </a:schemeClr>
                  </a:solidFill>
                  <a:prstDash val="solid"/>
                </a:ln>
                <a:effectLst>
                  <a:reflection blurRad="12700" stA="28000" endPos="45000" dist="1000" dir="5400000" sy="-100000" algn="bl" rotWithShape="0"/>
                </a:effectLst>
              </a:rPr>
              <a:t>II.TÌM </a:t>
            </a:r>
            <a:r>
              <a:rPr lang="en-US" sz="32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HIỂU văn bản </a:t>
            </a:r>
            <a:endParaRPr lang="en-US" sz="3200" b="1" cap="all"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12" name="Rectangle 11"/>
          <p:cNvSpPr/>
          <p:nvPr/>
        </p:nvSpPr>
        <p:spPr>
          <a:xfrm>
            <a:off x="5119256" y="815992"/>
            <a:ext cx="3567544" cy="910296"/>
          </a:xfrm>
          <a:prstGeom prst="rect">
            <a:avLst/>
          </a:prstGeom>
        </p:spPr>
        <p:txBody>
          <a:bodyPr wrap="square" lIns="48052" tIns="24026" rIns="48052" bIns="24026">
            <a:spAutoFit/>
          </a:bodyPr>
          <a:lstStyle/>
          <a:p>
            <a:r>
              <a:rPr lang="en-US" sz="2800" b="1" dirty="0" smtClean="0">
                <a:solidFill>
                  <a:srgbClr val="C00000"/>
                </a:solidFill>
                <a:latin typeface="Times New Roman" pitchFamily="18" charset="0"/>
                <a:ea typeface="Aachen" pitchFamily="18" charset="-93"/>
                <a:cs typeface="Times New Roman" pitchFamily="18" charset="0"/>
              </a:rPr>
              <a:t>Kiều trao kỉ vật và </a:t>
            </a:r>
            <a:r>
              <a:rPr lang="en-US" sz="2800" b="1" smtClean="0">
                <a:solidFill>
                  <a:srgbClr val="C00000"/>
                </a:solidFill>
                <a:latin typeface="Times New Roman" pitchFamily="18" charset="0"/>
                <a:ea typeface="Aachen" pitchFamily="18" charset="-93"/>
                <a:cs typeface="Times New Roman" pitchFamily="18" charset="0"/>
              </a:rPr>
              <a:t>dặn dò Vân:</a:t>
            </a:r>
            <a:endParaRPr lang="en-US" sz="2800" b="1" i="1" dirty="0">
              <a:solidFill>
                <a:srgbClr val="C00000"/>
              </a:solidFill>
              <a:latin typeface="Times New Roman" pitchFamily="18" charset="0"/>
              <a:ea typeface="Aachen" pitchFamily="18" charset="-93"/>
              <a:cs typeface="Times New Roman" pitchFamily="18" charset="0"/>
            </a:endParaRPr>
          </a:p>
        </p:txBody>
      </p:sp>
      <p:pic>
        <p:nvPicPr>
          <p:cNvPr id="39" name="Picture 2" descr="C:\Users\Admin\Desktop\Pictur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2362200"/>
            <a:ext cx="3176588" cy="42068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Admin\Desktop\Pictur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2362200"/>
            <a:ext cx="3176588" cy="42068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dmin\Desktop\trao duyen\jongens-en-meisjes-die-groep-werken-6121372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4999" y="4465637"/>
            <a:ext cx="5567929" cy="23923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2667000" y="1675199"/>
            <a:ext cx="4343400" cy="91560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smtClean="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THẢO LUẬN NHÓM </a:t>
            </a:r>
          </a:p>
          <a:p>
            <a:pPr algn="ctr"/>
            <a:r>
              <a:rPr lang="en-US" sz="2800" b="1" spc="50" dirty="0" smtClean="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Sáu câu thơ đầu đoạn 2</a:t>
            </a:r>
            <a:endParaRPr lang="en-US" sz="2800" b="1" spc="50" dirty="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18" name="Rectangle 17"/>
          <p:cNvSpPr/>
          <p:nvPr/>
        </p:nvSpPr>
        <p:spPr>
          <a:xfrm>
            <a:off x="1524000" y="2677180"/>
            <a:ext cx="7315200" cy="523220"/>
          </a:xfrm>
          <a:prstGeom prst="rect">
            <a:avLst/>
          </a:prstGeom>
        </p:spPr>
        <p:txBody>
          <a:bodyPr wrap="square">
            <a:spAutoFit/>
          </a:bodyPr>
          <a:lstStyle/>
          <a:p>
            <a:r>
              <a:rPr lang="en-US" sz="2800" b="1" i="1" dirty="0" smtClean="0">
                <a:solidFill>
                  <a:srgbClr val="7030A0"/>
                </a:solidFill>
                <a:latin typeface="Times New Roman" pitchFamily="18" charset="0"/>
                <a:cs typeface="Times New Roman" pitchFamily="18" charset="0"/>
              </a:rPr>
              <a:t>  a. Kiều trao cho Vân kỉ vật gì ?</a:t>
            </a:r>
            <a:endParaRPr lang="en-US" sz="2800" b="1" i="1" dirty="0">
              <a:solidFill>
                <a:srgbClr val="7030A0"/>
              </a:solidFill>
              <a:latin typeface="Times New Roman" pitchFamily="18" charset="0"/>
              <a:cs typeface="Times New Roman" pitchFamily="18" charset="0"/>
            </a:endParaRPr>
          </a:p>
        </p:txBody>
      </p:sp>
      <p:sp>
        <p:nvSpPr>
          <p:cNvPr id="19" name="Rectangle 18"/>
          <p:cNvSpPr/>
          <p:nvPr/>
        </p:nvSpPr>
        <p:spPr>
          <a:xfrm>
            <a:off x="1503220" y="3134380"/>
            <a:ext cx="7315200" cy="523220"/>
          </a:xfrm>
          <a:prstGeom prst="rect">
            <a:avLst/>
          </a:prstGeom>
        </p:spPr>
        <p:txBody>
          <a:bodyPr wrap="square">
            <a:spAutoFit/>
          </a:bodyPr>
          <a:lstStyle/>
          <a:p>
            <a:r>
              <a:rPr lang="en-US" sz="2800" b="1" i="1" dirty="0" smtClean="0">
                <a:solidFill>
                  <a:srgbClr val="7030A0"/>
                </a:solidFill>
                <a:latin typeface="Times New Roman" pitchFamily="18" charset="0"/>
                <a:cs typeface="Times New Roman" pitchFamily="18" charset="0"/>
              </a:rPr>
              <a:t>  b. Cách trao của Kiều có gì đặc biệt?</a:t>
            </a:r>
            <a:endParaRPr lang="en-US" sz="2800" b="1" i="1" dirty="0">
              <a:solidFill>
                <a:srgbClr val="7030A0"/>
              </a:solidFill>
              <a:latin typeface="Times New Roman" pitchFamily="18" charset="0"/>
              <a:cs typeface="Times New Roman" pitchFamily="18" charset="0"/>
            </a:endParaRPr>
          </a:p>
        </p:txBody>
      </p:sp>
      <p:sp>
        <p:nvSpPr>
          <p:cNvPr id="20" name="Rectangle 19"/>
          <p:cNvSpPr/>
          <p:nvPr/>
        </p:nvSpPr>
        <p:spPr>
          <a:xfrm>
            <a:off x="1489365" y="3617893"/>
            <a:ext cx="7315200" cy="954107"/>
          </a:xfrm>
          <a:prstGeom prst="rect">
            <a:avLst/>
          </a:prstGeom>
        </p:spPr>
        <p:txBody>
          <a:bodyPr wrap="square">
            <a:spAutoFit/>
          </a:bodyPr>
          <a:lstStyle/>
          <a:p>
            <a:r>
              <a:rPr lang="en-US" sz="2800" b="1" i="1" dirty="0" smtClean="0">
                <a:solidFill>
                  <a:srgbClr val="7030A0"/>
                </a:solidFill>
                <a:latin typeface="Times New Roman" pitchFamily="18" charset="0"/>
                <a:cs typeface="Times New Roman" pitchFamily="18" charset="0"/>
              </a:rPr>
              <a:t>  c. Tâm trạng của Kiều như thế nào sau khi trao kỉ vật?</a:t>
            </a:r>
            <a:endParaRPr lang="en-US" sz="2800" b="1" i="1" dirty="0">
              <a:solidFill>
                <a:srgbClr val="7030A0"/>
              </a:solidFill>
              <a:latin typeface="Times New Roman" pitchFamily="18" charset="0"/>
              <a:cs typeface="Times New Roman" pitchFamily="18" charset="0"/>
            </a:endParaRPr>
          </a:p>
        </p:txBody>
      </p:sp>
      <p:sp>
        <p:nvSpPr>
          <p:cNvPr id="14" name="Rectangle 13"/>
          <p:cNvSpPr/>
          <p:nvPr>
            <p:custDataLst>
              <p:tags r:id="rId2"/>
            </p:custDataLst>
          </p:nvPr>
        </p:nvSpPr>
        <p:spPr>
          <a:xfrm>
            <a:off x="-304800" y="769522"/>
            <a:ext cx="5638800" cy="553998"/>
          </a:xfrm>
          <a:prstGeom prst="rect">
            <a:avLst/>
          </a:prstGeom>
          <a:noFill/>
          <a:ln w="57150">
            <a:noFill/>
          </a:ln>
        </p:spPr>
        <p:style>
          <a:lnRef idx="2">
            <a:schemeClr val="accent4"/>
          </a:lnRef>
          <a:fillRef idx="1">
            <a:schemeClr val="lt1"/>
          </a:fillRef>
          <a:effectRef idx="0">
            <a:schemeClr val="accent4"/>
          </a:effectRef>
          <a:fontRef idx="minor">
            <a:schemeClr val="dk1"/>
          </a:fontRef>
        </p:style>
        <p:txBody>
          <a:bodyPr wrap="square" lIns="91440" tIns="45720" rIns="91440" bIns="45720">
            <a:spAutoFit/>
          </a:bodyPr>
          <a:lstStyle/>
          <a:p>
            <a:pPr lvl="1">
              <a:spcBef>
                <a:spcPct val="0"/>
              </a:spcBef>
            </a:pPr>
            <a:r>
              <a:rPr lang="en-US" sz="3000" b="1" smtClean="0">
                <a:solidFill>
                  <a:srgbClr val="C00000"/>
                </a:solidFill>
                <a:latin typeface="Times New Roman" pitchFamily="18" charset="0"/>
                <a:ea typeface="Aachen" pitchFamily="18" charset="-93"/>
                <a:cs typeface="Times New Roman" pitchFamily="18" charset="0"/>
              </a:rPr>
              <a:t>2. Đoạn 2 ( 14 câu tiếp theo )</a:t>
            </a:r>
            <a:r>
              <a:rPr lang="en-US" sz="3000" b="1"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a:t>
            </a:r>
            <a:endParaRPr lang="en-US" sz="30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6404671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600"/>
                                        <p:tgtEl>
                                          <p:spTgt spid="11"/>
                                        </p:tgtEl>
                                      </p:cBhvr>
                                    </p:animEffect>
                                    <p:anim calcmode="lin" valueType="num">
                                      <p:cBhvr>
                                        <p:cTn id="18" dur="600" fill="hold"/>
                                        <p:tgtEl>
                                          <p:spTgt spid="11"/>
                                        </p:tgtEl>
                                        <p:attrNameLst>
                                          <p:attrName>ppt_x</p:attrName>
                                        </p:attrNameLst>
                                      </p:cBhvr>
                                      <p:tavLst>
                                        <p:tav tm="0">
                                          <p:val>
                                            <p:strVal val="#ppt_x"/>
                                          </p:val>
                                        </p:tav>
                                        <p:tav tm="100000">
                                          <p:val>
                                            <p:strVal val="#ppt_x"/>
                                          </p:val>
                                        </p:tav>
                                      </p:tavLst>
                                    </p:anim>
                                    <p:anim calcmode="lin" valueType="num">
                                      <p:cBhvr>
                                        <p:cTn id="19" dur="600" fill="hold"/>
                                        <p:tgtEl>
                                          <p:spTgt spid="11"/>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0-#ppt_w/2"/>
                                          </p:val>
                                        </p:tav>
                                        <p:tav tm="100000">
                                          <p:val>
                                            <p:strVal val="#ppt_x"/>
                                          </p:val>
                                        </p:tav>
                                      </p:tavLst>
                                    </p:anim>
                                    <p:anim calcmode="lin" valueType="num">
                                      <p:cBhvr additive="base">
                                        <p:cTn id="27" dur="500" fill="hold"/>
                                        <p:tgtEl>
                                          <p:spTgt spid="18"/>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0-#ppt_w/2"/>
                                          </p:val>
                                        </p:tav>
                                        <p:tav tm="100000">
                                          <p:val>
                                            <p:strVal val="#ppt_x"/>
                                          </p:val>
                                        </p:tav>
                                      </p:tavLst>
                                    </p:anim>
                                    <p:anim calcmode="lin" valueType="num">
                                      <p:cBhvr additive="base">
                                        <p:cTn id="31" dur="500" fill="hold"/>
                                        <p:tgtEl>
                                          <p:spTgt spid="19"/>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0-#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36"/>
            </p:par>
          </p:childTnLst>
        </p:cTn>
      </p:par>
    </p:tnLst>
    <p:bldLst>
      <p:bldP spid="12" grpId="0"/>
      <p:bldP spid="11" grpId="0" animBg="1"/>
      <p:bldP spid="18" grpId="0"/>
      <p:bldP spid="19" grpId="0"/>
      <p:bldP spid="20"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hinh lam\hinh-nen-powerpoint-thien-nhien-4.jpg"/>
          <p:cNvPicPr>
            <a:picLocks noChangeAspect="1" noChangeArrowheads="1"/>
          </p:cNvPicPr>
          <p:nvPr/>
        </p:nvPicPr>
        <p:blipFill rotWithShape="1">
          <a:blip r:embed="rId2">
            <a:extLst>
              <a:ext uri="{28A0092B-C50C-407E-A947-70E740481C1C}">
                <a14:useLocalDpi xmlns:a14="http://schemas.microsoft.com/office/drawing/2010/main" val="0"/>
              </a:ext>
            </a:extLst>
          </a:blip>
          <a:srcRect r="35486" b="-1147"/>
          <a:stretch/>
        </p:blipFill>
        <p:spPr bwMode="auto">
          <a:xfrm>
            <a:off x="5163015" y="2209800"/>
            <a:ext cx="3904785" cy="459154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7529" y="4191000"/>
            <a:ext cx="8915400" cy="2633844"/>
          </a:xfrm>
          <a:prstGeom prst="rect">
            <a:avLst/>
          </a:prstGeom>
        </p:spPr>
        <p:txBody>
          <a:bodyPr wrap="square" lIns="48052" tIns="24026" rIns="48052" bIns="24026">
            <a:spAutoFit/>
          </a:bodyPr>
          <a:lstStyle/>
          <a:p>
            <a:pPr algn="ctr"/>
            <a:r>
              <a:rPr lang="vi-VN" sz="2800" b="1" dirty="0">
                <a:solidFill>
                  <a:srgbClr val="C00000"/>
                </a:solidFill>
                <a:latin typeface="Times New Roman" panose="02020603050405020304" pitchFamily="18" charset="0"/>
                <a:ea typeface="Aachen" pitchFamily="18" charset="-93"/>
                <a:cs typeface="Times New Roman" panose="02020603050405020304" pitchFamily="18" charset="0"/>
              </a:rPr>
              <a:t>Chiếc </a:t>
            </a:r>
            <a:r>
              <a:rPr lang="en-US" sz="2800" b="1" dirty="0" smtClean="0">
                <a:solidFill>
                  <a:srgbClr val="C00000"/>
                </a:solidFill>
                <a:latin typeface="Times New Roman" panose="02020603050405020304" pitchFamily="18" charset="0"/>
                <a:ea typeface="Aachen" pitchFamily="18" charset="-93"/>
                <a:cs typeface="Times New Roman" panose="02020603050405020304" pitchFamily="18" charset="0"/>
              </a:rPr>
              <a:t>vành</a:t>
            </a:r>
            <a:r>
              <a:rPr lang="vi-VN" sz="2800" b="1" dirty="0" smtClean="0">
                <a:solidFill>
                  <a:srgbClr val="C00000"/>
                </a:solidFill>
                <a:latin typeface="Times New Roman" panose="02020603050405020304" pitchFamily="18" charset="0"/>
                <a:ea typeface="Aachen" pitchFamily="18" charset="-93"/>
                <a:cs typeface="Times New Roman" panose="02020603050405020304" pitchFamily="18" charset="0"/>
              </a:rPr>
              <a:t> </a:t>
            </a:r>
            <a:r>
              <a:rPr lang="vi-VN" sz="2800" b="1" dirty="0">
                <a:solidFill>
                  <a:srgbClr val="002060"/>
                </a:solidFill>
                <a:latin typeface="Times New Roman" panose="02020603050405020304" pitchFamily="18" charset="0"/>
                <a:ea typeface="Aachen" pitchFamily="18" charset="-93"/>
                <a:cs typeface="Times New Roman" panose="02020603050405020304" pitchFamily="18" charset="0"/>
              </a:rPr>
              <a:t>với </a:t>
            </a:r>
            <a:r>
              <a:rPr lang="vi-VN" sz="2800" b="1" dirty="0">
                <a:solidFill>
                  <a:srgbClr val="C00000"/>
                </a:solidFill>
                <a:latin typeface="Times New Roman" panose="02020603050405020304" pitchFamily="18" charset="0"/>
                <a:ea typeface="Aachen" pitchFamily="18" charset="-93"/>
                <a:cs typeface="Times New Roman" panose="02020603050405020304" pitchFamily="18" charset="0"/>
              </a:rPr>
              <a:t>bức tờ mây</a:t>
            </a:r>
            <a:r>
              <a:rPr lang="vi-VN" sz="2800" b="1" dirty="0">
                <a:solidFill>
                  <a:srgbClr val="002060"/>
                </a:solidFill>
                <a:latin typeface="Times New Roman" panose="02020603050405020304" pitchFamily="18" charset="0"/>
                <a:ea typeface="Aachen" pitchFamily="18" charset="-93"/>
                <a:cs typeface="Times New Roman" panose="02020603050405020304" pitchFamily="18" charset="0"/>
              </a:rPr>
              <a:t/>
            </a:r>
            <a:br>
              <a:rPr lang="vi-VN" sz="2800" b="1" dirty="0">
                <a:solidFill>
                  <a:srgbClr val="002060"/>
                </a:solidFill>
                <a:latin typeface="Times New Roman" panose="02020603050405020304" pitchFamily="18" charset="0"/>
                <a:ea typeface="Aachen" pitchFamily="18" charset="-93"/>
                <a:cs typeface="Times New Roman" panose="02020603050405020304" pitchFamily="18" charset="0"/>
              </a:rPr>
            </a:br>
            <a:r>
              <a:rPr lang="vi-VN" sz="2800" b="1" dirty="0">
                <a:solidFill>
                  <a:srgbClr val="002060"/>
                </a:solidFill>
                <a:latin typeface="Times New Roman" panose="02020603050405020304" pitchFamily="18" charset="0"/>
                <a:ea typeface="Aachen" pitchFamily="18" charset="-93"/>
                <a:cs typeface="Times New Roman" panose="02020603050405020304" pitchFamily="18" charset="0"/>
              </a:rPr>
              <a:t>Duyên này thì giữ, vật này của chung.</a:t>
            </a:r>
            <a:br>
              <a:rPr lang="vi-VN" sz="2800" b="1" dirty="0">
                <a:solidFill>
                  <a:srgbClr val="002060"/>
                </a:solidFill>
                <a:latin typeface="Times New Roman" panose="02020603050405020304" pitchFamily="18" charset="0"/>
                <a:ea typeface="Aachen" pitchFamily="18" charset="-93"/>
                <a:cs typeface="Times New Roman" panose="02020603050405020304" pitchFamily="18" charset="0"/>
              </a:rPr>
            </a:br>
            <a:r>
              <a:rPr lang="vi-VN" sz="2800" b="1" dirty="0">
                <a:solidFill>
                  <a:srgbClr val="002060"/>
                </a:solidFill>
                <a:latin typeface="Times New Roman" panose="02020603050405020304" pitchFamily="18" charset="0"/>
                <a:ea typeface="Aachen" pitchFamily="18" charset="-93"/>
                <a:cs typeface="Times New Roman" panose="02020603050405020304" pitchFamily="18" charset="0"/>
              </a:rPr>
              <a:t>Dù em nên vợ nên chồng,</a:t>
            </a:r>
            <a:br>
              <a:rPr lang="vi-VN" sz="2800" b="1" dirty="0">
                <a:solidFill>
                  <a:srgbClr val="002060"/>
                </a:solidFill>
                <a:latin typeface="Times New Roman" panose="02020603050405020304" pitchFamily="18" charset="0"/>
                <a:ea typeface="Aachen" pitchFamily="18" charset="-93"/>
                <a:cs typeface="Times New Roman" panose="02020603050405020304" pitchFamily="18" charset="0"/>
              </a:rPr>
            </a:br>
            <a:r>
              <a:rPr lang="vi-VN" sz="2800" b="1" dirty="0">
                <a:solidFill>
                  <a:srgbClr val="002060"/>
                </a:solidFill>
                <a:latin typeface="Times New Roman" panose="02020603050405020304" pitchFamily="18" charset="0"/>
                <a:ea typeface="Aachen" pitchFamily="18" charset="-93"/>
                <a:cs typeface="Times New Roman" panose="02020603050405020304" pitchFamily="18" charset="0"/>
              </a:rPr>
              <a:t>Xót người mệnh bạc ắt lòng chẳng quên!</a:t>
            </a:r>
            <a:br>
              <a:rPr lang="vi-VN" sz="2800" b="1" dirty="0">
                <a:solidFill>
                  <a:srgbClr val="002060"/>
                </a:solidFill>
                <a:latin typeface="Times New Roman" panose="02020603050405020304" pitchFamily="18" charset="0"/>
                <a:ea typeface="Aachen" pitchFamily="18" charset="-93"/>
                <a:cs typeface="Times New Roman" panose="02020603050405020304" pitchFamily="18" charset="0"/>
              </a:rPr>
            </a:br>
            <a:r>
              <a:rPr lang="vi-VN" sz="2800" b="1" dirty="0">
                <a:solidFill>
                  <a:srgbClr val="002060"/>
                </a:solidFill>
                <a:latin typeface="Times New Roman" panose="02020603050405020304" pitchFamily="18" charset="0"/>
                <a:ea typeface="Aachen" pitchFamily="18" charset="-93"/>
                <a:cs typeface="Times New Roman" panose="02020603050405020304" pitchFamily="18" charset="0"/>
              </a:rPr>
              <a:t>Mất người còn chút của tin,</a:t>
            </a:r>
            <a:br>
              <a:rPr lang="vi-VN" sz="2800" b="1" dirty="0">
                <a:solidFill>
                  <a:srgbClr val="002060"/>
                </a:solidFill>
                <a:latin typeface="Times New Roman" panose="02020603050405020304" pitchFamily="18" charset="0"/>
                <a:ea typeface="Aachen" pitchFamily="18" charset="-93"/>
                <a:cs typeface="Times New Roman" panose="02020603050405020304" pitchFamily="18" charset="0"/>
              </a:rPr>
            </a:br>
            <a:r>
              <a:rPr lang="vi-VN" sz="2800" b="1" dirty="0">
                <a:solidFill>
                  <a:srgbClr val="C00000"/>
                </a:solidFill>
                <a:latin typeface="Times New Roman" panose="02020603050405020304" pitchFamily="18" charset="0"/>
                <a:ea typeface="Aachen" pitchFamily="18" charset="-93"/>
                <a:cs typeface="Times New Roman" panose="02020603050405020304" pitchFamily="18" charset="0"/>
              </a:rPr>
              <a:t>Phím đàn </a:t>
            </a:r>
            <a:r>
              <a:rPr lang="vi-VN" sz="2800" b="1" dirty="0">
                <a:solidFill>
                  <a:srgbClr val="002060"/>
                </a:solidFill>
                <a:latin typeface="Times New Roman" panose="02020603050405020304" pitchFamily="18" charset="0"/>
                <a:ea typeface="Aachen" pitchFamily="18" charset="-93"/>
                <a:cs typeface="Times New Roman" panose="02020603050405020304" pitchFamily="18" charset="0"/>
              </a:rPr>
              <a:t>với </a:t>
            </a:r>
            <a:r>
              <a:rPr lang="vi-VN" sz="2800" b="1" dirty="0">
                <a:solidFill>
                  <a:srgbClr val="C00000"/>
                </a:solidFill>
                <a:latin typeface="Times New Roman" panose="02020603050405020304" pitchFamily="18" charset="0"/>
                <a:ea typeface="Aachen" pitchFamily="18" charset="-93"/>
                <a:cs typeface="Times New Roman" panose="02020603050405020304" pitchFamily="18" charset="0"/>
              </a:rPr>
              <a:t>mảnh hương nguyền </a:t>
            </a:r>
            <a:r>
              <a:rPr lang="vi-VN" sz="2800" b="1" dirty="0">
                <a:solidFill>
                  <a:srgbClr val="002060"/>
                </a:solidFill>
                <a:latin typeface="Times New Roman" panose="02020603050405020304" pitchFamily="18" charset="0"/>
                <a:ea typeface="Aachen" pitchFamily="18" charset="-93"/>
                <a:cs typeface="Times New Roman" panose="02020603050405020304" pitchFamily="18" charset="0"/>
              </a:rPr>
              <a:t>ngày xưa.</a:t>
            </a:r>
            <a:endParaRPr lang="en-US" sz="2800" b="1" dirty="0">
              <a:solidFill>
                <a:srgbClr val="002060"/>
              </a:solidFill>
              <a:latin typeface="Times New Roman" panose="02020603050405020304" pitchFamily="18" charset="0"/>
              <a:ea typeface="Aachen" pitchFamily="18" charset="-93"/>
              <a:cs typeface="Times New Roman" panose="02020603050405020304" pitchFamily="18" charset="0"/>
            </a:endParaRPr>
          </a:p>
        </p:txBody>
      </p:sp>
      <p:pic>
        <p:nvPicPr>
          <p:cNvPr id="19458" name="Picture 2" descr="C:\Users\Admin\Desktop\trao duyen\truyen-kie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9541" y="39389"/>
            <a:ext cx="4503212" cy="36555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9459" name="Picture 3" descr="C:\Users\Admin\Desktop\trao duyen\vucaodam.jpg"/>
          <p:cNvPicPr>
            <a:picLocks noChangeAspect="1" noChangeArrowheads="1"/>
          </p:cNvPicPr>
          <p:nvPr/>
        </p:nvPicPr>
        <p:blipFill rotWithShape="1">
          <a:blip r:embed="rId4">
            <a:extLst>
              <a:ext uri="{28A0092B-C50C-407E-A947-70E740481C1C}">
                <a14:useLocalDpi xmlns:a14="http://schemas.microsoft.com/office/drawing/2010/main" val="0"/>
              </a:ext>
            </a:extLst>
          </a:blip>
          <a:srcRect b="9912"/>
          <a:stretch/>
        </p:blipFill>
        <p:spPr bwMode="auto">
          <a:xfrm>
            <a:off x="228600" y="89945"/>
            <a:ext cx="3089150" cy="36194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69229" y="3551466"/>
            <a:ext cx="4572000" cy="954107"/>
          </a:xfrm>
          <a:prstGeom prst="rect">
            <a:avLst/>
          </a:prstGeom>
          <a:noFill/>
        </p:spPr>
        <p:txBody>
          <a:bodyPr wrap="square" rtlCol="0">
            <a:spAutoFit/>
          </a:bodyPr>
          <a:lstStyle/>
          <a:p>
            <a:r>
              <a:rPr lang="en-US" sz="2800" b="1" spc="50" dirty="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Sáu câu thơ đầu đoạn 2</a:t>
            </a:r>
          </a:p>
          <a:p>
            <a:endParaRPr lang="en-US" sz="2800" dirty="0"/>
          </a:p>
        </p:txBody>
      </p:sp>
    </p:spTree>
    <p:extLst>
      <p:ext uri="{BB962C8B-B14F-4D97-AF65-F5344CB8AC3E}">
        <p14:creationId xmlns:p14="http://schemas.microsoft.com/office/powerpoint/2010/main" val="64716195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custDataLst>
              <p:tags r:id="rId1"/>
            </p:custDataLst>
          </p:nvPr>
        </p:nvSpPr>
        <p:spPr>
          <a:xfrm>
            <a:off x="314374" y="67969"/>
            <a:ext cx="4724400" cy="584775"/>
          </a:xfrm>
          <a:prstGeom prst="rect">
            <a:avLst/>
          </a:prstGeom>
          <a:noFill/>
        </p:spPr>
        <p:txBody>
          <a:bodyPr wrap="square" lIns="91440" tIns="45720" rIns="91440" bIns="45720">
            <a:spAutoFit/>
          </a:bodyPr>
          <a:lstStyle/>
          <a:p>
            <a:pPr algn="ctr"/>
            <a:r>
              <a:rPr lang="en-US" sz="32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II.TÌM HIỂU văn bản </a:t>
            </a:r>
            <a:endParaRPr lang="en-US" sz="3200" b="1" cap="all"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pic>
        <p:nvPicPr>
          <p:cNvPr id="39" name="Picture 2" descr="C:\Users\Admin\Desktop\Pictur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4273" y="2432242"/>
            <a:ext cx="3176588" cy="420687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Documents and Settings\ADMIN\Desktop\yik5BERi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5615959" flipH="1">
            <a:off x="364413" y="4975554"/>
            <a:ext cx="345660" cy="722539"/>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295226" y="4928734"/>
            <a:ext cx="8430544" cy="1077218"/>
          </a:xfrm>
          <a:prstGeom prst="rect">
            <a:avLst/>
          </a:prstGeom>
        </p:spPr>
        <p:txBody>
          <a:bodyPr wrap="square">
            <a:spAutoFit/>
          </a:bodyPr>
          <a:lstStyle/>
          <a:p>
            <a:pPr lvl="1">
              <a:spcBef>
                <a:spcPct val="0"/>
              </a:spcBef>
            </a:pPr>
            <a:r>
              <a:rPr lang="en-US" sz="3000" b="1" dirty="0" smtClean="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Những kỉ vật tượng trưng cho tình yêu sâu nặng, thiêng liêng của Kiều với Kim Trọng.</a:t>
            </a:r>
          </a:p>
        </p:txBody>
      </p:sp>
      <p:sp>
        <p:nvSpPr>
          <p:cNvPr id="24" name="Rectangle 23"/>
          <p:cNvSpPr/>
          <p:nvPr/>
        </p:nvSpPr>
        <p:spPr>
          <a:xfrm>
            <a:off x="24647" y="1295400"/>
            <a:ext cx="2935420" cy="477054"/>
          </a:xfrm>
          <a:prstGeom prst="rect">
            <a:avLst/>
          </a:prstGeom>
        </p:spPr>
        <p:txBody>
          <a:bodyPr wrap="none">
            <a:spAutoFit/>
          </a:bodyPr>
          <a:lstStyle/>
          <a:p>
            <a:pPr lvl="1" algn="ctr">
              <a:spcBef>
                <a:spcPct val="0"/>
              </a:spcBef>
            </a:pPr>
            <a:r>
              <a:rPr lang="en-US" sz="2500" b="1" dirty="0" smtClean="0">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rPr>
              <a:t>* 6 câu thơ đầu :</a:t>
            </a:r>
            <a:endParaRPr lang="en-US" sz="2500" b="1" dirty="0">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25" name="Rectangle 24"/>
          <p:cNvSpPr/>
          <p:nvPr/>
        </p:nvSpPr>
        <p:spPr>
          <a:xfrm>
            <a:off x="2400300" y="772746"/>
            <a:ext cx="5715000" cy="479408"/>
          </a:xfrm>
          <a:prstGeom prst="rect">
            <a:avLst/>
          </a:prstGeom>
        </p:spPr>
        <p:txBody>
          <a:bodyPr wrap="square" lIns="48052" tIns="24026" rIns="48052" bIns="24026">
            <a:spAutoFit/>
          </a:bodyPr>
          <a:lstStyle/>
          <a:p>
            <a:r>
              <a:rPr lang="en-US" sz="2800" b="1" dirty="0" smtClean="0">
                <a:solidFill>
                  <a:srgbClr val="C00000"/>
                </a:solidFill>
                <a:latin typeface="Times New Roman" pitchFamily="18" charset="0"/>
                <a:ea typeface="Aachen" pitchFamily="18" charset="-93"/>
                <a:cs typeface="Times New Roman" pitchFamily="18" charset="0"/>
              </a:rPr>
              <a:t>Kiều trao kỉ vật và </a:t>
            </a:r>
            <a:r>
              <a:rPr lang="en-US" sz="2800" b="1" smtClean="0">
                <a:solidFill>
                  <a:srgbClr val="C00000"/>
                </a:solidFill>
                <a:latin typeface="Times New Roman" pitchFamily="18" charset="0"/>
                <a:ea typeface="Aachen" pitchFamily="18" charset="-93"/>
                <a:cs typeface="Times New Roman" pitchFamily="18" charset="0"/>
              </a:rPr>
              <a:t>dặn dò Vân:</a:t>
            </a:r>
            <a:endParaRPr lang="en-US" sz="2800" b="1" i="1" dirty="0">
              <a:solidFill>
                <a:srgbClr val="C00000"/>
              </a:solidFill>
              <a:latin typeface="Times New Roman" pitchFamily="18" charset="0"/>
              <a:ea typeface="Aachen" pitchFamily="18" charset="-93"/>
              <a:cs typeface="Times New Roman" pitchFamily="18" charset="0"/>
            </a:endParaRPr>
          </a:p>
        </p:txBody>
      </p:sp>
      <p:sp>
        <p:nvSpPr>
          <p:cNvPr id="26" name="Rectangle 25"/>
          <p:cNvSpPr/>
          <p:nvPr>
            <p:custDataLst>
              <p:tags r:id="rId2"/>
            </p:custDataLst>
          </p:nvPr>
        </p:nvSpPr>
        <p:spPr>
          <a:xfrm>
            <a:off x="52828" y="762000"/>
            <a:ext cx="2819400" cy="523220"/>
          </a:xfrm>
          <a:prstGeom prst="rect">
            <a:avLst/>
          </a:prstGeom>
          <a:noFill/>
          <a:ln w="57150">
            <a:noFill/>
          </a:ln>
        </p:spPr>
        <p:style>
          <a:lnRef idx="2">
            <a:schemeClr val="accent4"/>
          </a:lnRef>
          <a:fillRef idx="1">
            <a:schemeClr val="lt1"/>
          </a:fillRef>
          <a:effectRef idx="0">
            <a:schemeClr val="accent4"/>
          </a:effectRef>
          <a:fontRef idx="minor">
            <a:schemeClr val="dk1"/>
          </a:fontRef>
        </p:style>
        <p:txBody>
          <a:bodyPr wrap="square" lIns="91440" tIns="45720" rIns="91440" bIns="45720">
            <a:spAutoFit/>
          </a:bodyPr>
          <a:lstStyle/>
          <a:p>
            <a:pPr lvl="1">
              <a:spcBef>
                <a:spcPct val="0"/>
              </a:spcBef>
            </a:pPr>
            <a:r>
              <a:rPr lang="en-US" sz="2800" b="1" dirty="0" smtClean="0">
                <a:solidFill>
                  <a:srgbClr val="C00000"/>
                </a:solidFill>
                <a:latin typeface="Times New Roman" pitchFamily="18" charset="0"/>
                <a:ea typeface="Aachen" pitchFamily="18" charset="-93"/>
                <a:cs typeface="Times New Roman" pitchFamily="18" charset="0"/>
              </a:rPr>
              <a:t>2.Đoạn 2</a:t>
            </a:r>
            <a:r>
              <a:rPr lang="en-US" sz="2800" b="1"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a:t>
            </a:r>
            <a:endParaRPr lang="en-US" sz="28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34" name="Rectangle 33"/>
          <p:cNvSpPr/>
          <p:nvPr/>
        </p:nvSpPr>
        <p:spPr>
          <a:xfrm>
            <a:off x="295226" y="2599369"/>
            <a:ext cx="2577002" cy="448631"/>
          </a:xfrm>
          <a:prstGeom prst="rect">
            <a:avLst/>
          </a:prstGeom>
        </p:spPr>
        <p:txBody>
          <a:bodyPr wrap="square" lIns="48052" tIns="24026" rIns="48052" bIns="24026">
            <a:spAutoFit/>
          </a:bodyPr>
          <a:lstStyle/>
          <a:p>
            <a:r>
              <a:rPr lang="en-US" sz="2600" b="1" i="1" dirty="0" smtClean="0">
                <a:solidFill>
                  <a:srgbClr val="7030A0"/>
                </a:solidFill>
                <a:latin typeface="Times New Roman" pitchFamily="18" charset="0"/>
                <a:ea typeface="Aachen" pitchFamily="18" charset="-93"/>
                <a:cs typeface="Times New Roman" pitchFamily="18" charset="0"/>
              </a:rPr>
              <a:t> - Những </a:t>
            </a:r>
            <a:r>
              <a:rPr lang="en-US" sz="2600" b="1" i="1" dirty="0">
                <a:solidFill>
                  <a:srgbClr val="7030A0"/>
                </a:solidFill>
                <a:latin typeface="Times New Roman" pitchFamily="18" charset="0"/>
                <a:ea typeface="Aachen" pitchFamily="18" charset="-93"/>
                <a:cs typeface="Times New Roman" pitchFamily="18" charset="0"/>
              </a:rPr>
              <a:t>k</a:t>
            </a:r>
            <a:r>
              <a:rPr lang="en-US" sz="2600" b="1" i="1" dirty="0" smtClean="0">
                <a:solidFill>
                  <a:srgbClr val="7030A0"/>
                </a:solidFill>
                <a:latin typeface="Times New Roman" pitchFamily="18" charset="0"/>
                <a:ea typeface="Aachen" pitchFamily="18" charset="-93"/>
                <a:cs typeface="Times New Roman" pitchFamily="18" charset="0"/>
              </a:rPr>
              <a:t>ỉ vật :</a:t>
            </a:r>
            <a:endParaRPr lang="en-US" sz="2600" b="1" i="1" dirty="0">
              <a:solidFill>
                <a:srgbClr val="7030A0"/>
              </a:solidFill>
              <a:latin typeface="Times New Roman" pitchFamily="18" charset="0"/>
              <a:ea typeface="Aachen" pitchFamily="18" charset="-93"/>
              <a:cs typeface="Times New Roman" pitchFamily="18" charset="0"/>
            </a:endParaRPr>
          </a:p>
        </p:txBody>
      </p:sp>
      <p:sp>
        <p:nvSpPr>
          <p:cNvPr id="35" name="Right Brace 34"/>
          <p:cNvSpPr/>
          <p:nvPr/>
        </p:nvSpPr>
        <p:spPr>
          <a:xfrm rot="10800000">
            <a:off x="2676574" y="2227421"/>
            <a:ext cx="381000" cy="1275003"/>
          </a:xfrm>
          <a:prstGeom prst="rightBrace">
            <a:avLst>
              <a:gd name="adj1" fmla="val 8333"/>
              <a:gd name="adj2" fmla="val 48977"/>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ectangle 35"/>
          <p:cNvSpPr/>
          <p:nvPr/>
        </p:nvSpPr>
        <p:spPr>
          <a:xfrm>
            <a:off x="2574976" y="1981200"/>
            <a:ext cx="2552700" cy="492443"/>
          </a:xfrm>
          <a:prstGeom prst="rect">
            <a:avLst/>
          </a:prstGeom>
        </p:spPr>
        <p:txBody>
          <a:bodyPr wrap="square">
            <a:spAutoFit/>
          </a:bodyPr>
          <a:lstStyle/>
          <a:p>
            <a:pPr lvl="1">
              <a:spcBef>
                <a:spcPct val="0"/>
              </a:spcBef>
            </a:pPr>
            <a:r>
              <a:rPr lang="en-US" sz="2600" b="1"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 Chiếc vành</a:t>
            </a:r>
            <a:endParaRPr lang="en-US" sz="2600" b="1" dirty="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37" name="Rectangle 36"/>
          <p:cNvSpPr/>
          <p:nvPr/>
        </p:nvSpPr>
        <p:spPr>
          <a:xfrm>
            <a:off x="2581085" y="2356649"/>
            <a:ext cx="2552700" cy="492443"/>
          </a:xfrm>
          <a:prstGeom prst="rect">
            <a:avLst/>
          </a:prstGeom>
        </p:spPr>
        <p:txBody>
          <a:bodyPr wrap="square">
            <a:spAutoFit/>
          </a:bodyPr>
          <a:lstStyle/>
          <a:p>
            <a:pPr lvl="1">
              <a:spcBef>
                <a:spcPct val="0"/>
              </a:spcBef>
            </a:pPr>
            <a:r>
              <a:rPr lang="en-US" sz="2600" b="1"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 Bức tờ mây</a:t>
            </a:r>
            <a:endParaRPr lang="en-US" sz="2600" b="1" dirty="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38" name="Rectangle 37"/>
          <p:cNvSpPr/>
          <p:nvPr/>
        </p:nvSpPr>
        <p:spPr>
          <a:xfrm>
            <a:off x="2538102" y="2821346"/>
            <a:ext cx="2552700" cy="492443"/>
          </a:xfrm>
          <a:prstGeom prst="rect">
            <a:avLst/>
          </a:prstGeom>
        </p:spPr>
        <p:txBody>
          <a:bodyPr wrap="square">
            <a:spAutoFit/>
          </a:bodyPr>
          <a:lstStyle/>
          <a:p>
            <a:pPr lvl="1">
              <a:spcBef>
                <a:spcPct val="0"/>
              </a:spcBef>
            </a:pPr>
            <a:r>
              <a:rPr lang="en-US" sz="2600" b="1"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 Phím đàn</a:t>
            </a:r>
            <a:endParaRPr lang="en-US" sz="2600" b="1" dirty="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40" name="Rectangle 39"/>
          <p:cNvSpPr/>
          <p:nvPr/>
        </p:nvSpPr>
        <p:spPr>
          <a:xfrm>
            <a:off x="2574976" y="3326564"/>
            <a:ext cx="3810000" cy="492443"/>
          </a:xfrm>
          <a:prstGeom prst="rect">
            <a:avLst/>
          </a:prstGeom>
        </p:spPr>
        <p:txBody>
          <a:bodyPr wrap="square">
            <a:spAutoFit/>
          </a:bodyPr>
          <a:lstStyle/>
          <a:p>
            <a:pPr lvl="1">
              <a:spcBef>
                <a:spcPct val="0"/>
              </a:spcBef>
            </a:pPr>
            <a:r>
              <a:rPr lang="en-US" sz="2600" b="1"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 Mảnh hương nguyền</a:t>
            </a:r>
            <a:endParaRPr lang="en-US" sz="2600" b="1" dirty="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27642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2000"/>
                                        <p:tgtEl>
                                          <p:spTgt spid="3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circle(in)">
                                      <p:cBhvr>
                                        <p:cTn id="10" dur="20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circle(in)">
                                      <p:cBhvr>
                                        <p:cTn id="15" dur="2000"/>
                                        <p:tgtEl>
                                          <p:spTgt spid="3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circle(in)">
                                      <p:cBhvr>
                                        <p:cTn id="18" dur="2000"/>
                                        <p:tgtEl>
                                          <p:spTgt spid="37"/>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circle(in)">
                                      <p:cBhvr>
                                        <p:cTn id="21" dur="2000"/>
                                        <p:tgtEl>
                                          <p:spTgt spid="38"/>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circle(in)">
                                      <p:cBhvr>
                                        <p:cTn id="24" dur="2000"/>
                                        <p:tgtEl>
                                          <p:spTgt spid="4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par>
                                <p:cTn id="30" presetID="2" presetClass="entr" presetSubtype="2"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34"/>
            </p:par>
          </p:childTnLst>
        </p:cTn>
      </p:par>
    </p:tnLst>
    <p:bldLst>
      <p:bldP spid="22" grpId="0"/>
      <p:bldP spid="34" grpId="0"/>
      <p:bldP spid="35" grpId="0" animBg="1"/>
      <p:bldP spid="36" grpId="0"/>
      <p:bldP spid="37" grpId="0"/>
      <p:bldP spid="38" grpId="0"/>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Admin\Desktop\Pictur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2362200"/>
            <a:ext cx="3176588" cy="4206875"/>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201144" y="1828800"/>
            <a:ext cx="2592376" cy="523220"/>
          </a:xfrm>
          <a:prstGeom prst="rect">
            <a:avLst/>
          </a:prstGeom>
        </p:spPr>
        <p:txBody>
          <a:bodyPr wrap="none">
            <a:spAutoFit/>
          </a:bodyPr>
          <a:lstStyle/>
          <a:p>
            <a:pPr lvl="1" algn="ctr">
              <a:spcBef>
                <a:spcPct val="0"/>
              </a:spcBef>
            </a:pPr>
            <a:r>
              <a:rPr lang="en-US" sz="2800" b="1" dirty="0" smtClean="0">
                <a:ln w="1905"/>
                <a:solidFill>
                  <a:srgbClr val="0000FF"/>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Cách trao :</a:t>
            </a:r>
            <a:endParaRPr lang="en-US" sz="2800" b="1" dirty="0">
              <a:ln w="1905"/>
              <a:solidFill>
                <a:srgbClr val="0000FF"/>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24" name="Rectangle 23"/>
          <p:cNvSpPr/>
          <p:nvPr/>
        </p:nvSpPr>
        <p:spPr>
          <a:xfrm>
            <a:off x="493519" y="4033929"/>
            <a:ext cx="3155848" cy="479408"/>
          </a:xfrm>
          <a:prstGeom prst="rect">
            <a:avLst/>
          </a:prstGeom>
        </p:spPr>
        <p:txBody>
          <a:bodyPr wrap="square" lIns="48052" tIns="24026" rIns="48052" bIns="24026">
            <a:spAutoFit/>
          </a:bodyPr>
          <a:lstStyle/>
          <a:p>
            <a:r>
              <a:rPr lang="en-US" sz="2800" b="1" i="1" dirty="0" smtClean="0">
                <a:solidFill>
                  <a:srgbClr val="7030A0"/>
                </a:solidFill>
                <a:latin typeface="Times New Roman" panose="02020603050405020304" pitchFamily="18" charset="0"/>
                <a:ea typeface="Aachen" pitchFamily="18" charset="-93"/>
                <a:cs typeface="Times New Roman" panose="02020603050405020304" pitchFamily="18" charset="0"/>
              </a:rPr>
              <a:t> + Của chung:</a:t>
            </a:r>
            <a:endParaRPr lang="en-US" sz="2800" b="1" i="1" dirty="0">
              <a:solidFill>
                <a:srgbClr val="7030A0"/>
              </a:solidFill>
              <a:latin typeface="Times New Roman" panose="02020603050405020304" pitchFamily="18" charset="0"/>
              <a:ea typeface="Aachen" pitchFamily="18" charset="-93"/>
              <a:cs typeface="Times New Roman" panose="02020603050405020304" pitchFamily="18" charset="0"/>
            </a:endParaRPr>
          </a:p>
        </p:txBody>
      </p:sp>
      <p:sp>
        <p:nvSpPr>
          <p:cNvPr id="12" name="Rectangle 11"/>
          <p:cNvSpPr/>
          <p:nvPr>
            <p:custDataLst>
              <p:tags r:id="rId1"/>
            </p:custDataLst>
          </p:nvPr>
        </p:nvSpPr>
        <p:spPr>
          <a:xfrm>
            <a:off x="314374" y="67969"/>
            <a:ext cx="4724400" cy="584775"/>
          </a:xfrm>
          <a:prstGeom prst="rect">
            <a:avLst/>
          </a:prstGeom>
          <a:noFill/>
        </p:spPr>
        <p:txBody>
          <a:bodyPr wrap="square" lIns="91440" tIns="45720" rIns="91440" bIns="45720">
            <a:spAutoFit/>
          </a:bodyPr>
          <a:lstStyle/>
          <a:p>
            <a:pPr algn="ctr"/>
            <a:r>
              <a:rPr lang="en-US" sz="32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II.TÌM HIỂU văn bản </a:t>
            </a:r>
            <a:endParaRPr lang="en-US" sz="3200" b="1" cap="all"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13" name="Rectangle 12"/>
          <p:cNvSpPr/>
          <p:nvPr/>
        </p:nvSpPr>
        <p:spPr>
          <a:xfrm>
            <a:off x="-114012" y="1295400"/>
            <a:ext cx="3212739" cy="523220"/>
          </a:xfrm>
          <a:prstGeom prst="rect">
            <a:avLst/>
          </a:prstGeom>
        </p:spPr>
        <p:txBody>
          <a:bodyPr wrap="none">
            <a:spAutoFit/>
          </a:bodyPr>
          <a:lstStyle/>
          <a:p>
            <a:pPr lvl="1" algn="ctr">
              <a:spcBef>
                <a:spcPct val="0"/>
              </a:spcBef>
            </a:pPr>
            <a:r>
              <a:rPr lang="en-US" sz="2800" b="1" dirty="0" smtClean="0">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rPr>
              <a:t>* 6 câu thơ đầu :</a:t>
            </a:r>
            <a:endParaRPr lang="en-US" sz="2800" b="1" dirty="0">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14" name="Rectangle 13"/>
          <p:cNvSpPr/>
          <p:nvPr/>
        </p:nvSpPr>
        <p:spPr>
          <a:xfrm>
            <a:off x="2400300" y="772746"/>
            <a:ext cx="5715000" cy="479408"/>
          </a:xfrm>
          <a:prstGeom prst="rect">
            <a:avLst/>
          </a:prstGeom>
        </p:spPr>
        <p:txBody>
          <a:bodyPr wrap="square" lIns="48052" tIns="24026" rIns="48052" bIns="24026">
            <a:spAutoFit/>
          </a:bodyPr>
          <a:lstStyle/>
          <a:p>
            <a:r>
              <a:rPr lang="en-US" sz="2800" b="1" dirty="0" smtClean="0">
                <a:solidFill>
                  <a:srgbClr val="C00000"/>
                </a:solidFill>
                <a:latin typeface="Times New Roman" pitchFamily="18" charset="0"/>
                <a:ea typeface="Aachen" pitchFamily="18" charset="-93"/>
                <a:cs typeface="Times New Roman" pitchFamily="18" charset="0"/>
              </a:rPr>
              <a:t>Kiều trao kỉ vật và dặn dò Vân:</a:t>
            </a:r>
            <a:endParaRPr lang="en-US" sz="2800" b="1" i="1" dirty="0">
              <a:solidFill>
                <a:srgbClr val="C00000"/>
              </a:solidFill>
              <a:latin typeface="Times New Roman" pitchFamily="18" charset="0"/>
              <a:ea typeface="Aachen" pitchFamily="18" charset="-93"/>
              <a:cs typeface="Times New Roman" pitchFamily="18" charset="0"/>
            </a:endParaRPr>
          </a:p>
        </p:txBody>
      </p:sp>
      <p:sp>
        <p:nvSpPr>
          <p:cNvPr id="15" name="Rectangle 14"/>
          <p:cNvSpPr/>
          <p:nvPr>
            <p:custDataLst>
              <p:tags r:id="rId2"/>
            </p:custDataLst>
          </p:nvPr>
        </p:nvSpPr>
        <p:spPr>
          <a:xfrm>
            <a:off x="52828" y="762000"/>
            <a:ext cx="2819400" cy="523220"/>
          </a:xfrm>
          <a:prstGeom prst="rect">
            <a:avLst/>
          </a:prstGeom>
          <a:noFill/>
          <a:ln w="57150">
            <a:noFill/>
          </a:ln>
        </p:spPr>
        <p:style>
          <a:lnRef idx="2">
            <a:schemeClr val="accent4"/>
          </a:lnRef>
          <a:fillRef idx="1">
            <a:schemeClr val="lt1"/>
          </a:fillRef>
          <a:effectRef idx="0">
            <a:schemeClr val="accent4"/>
          </a:effectRef>
          <a:fontRef idx="minor">
            <a:schemeClr val="dk1"/>
          </a:fontRef>
        </p:style>
        <p:txBody>
          <a:bodyPr wrap="square" lIns="91440" tIns="45720" rIns="91440" bIns="45720">
            <a:spAutoFit/>
          </a:bodyPr>
          <a:lstStyle/>
          <a:p>
            <a:pPr lvl="1">
              <a:spcBef>
                <a:spcPct val="0"/>
              </a:spcBef>
            </a:pPr>
            <a:r>
              <a:rPr lang="en-US" sz="2800" b="1" dirty="0" smtClean="0">
                <a:solidFill>
                  <a:srgbClr val="C00000"/>
                </a:solidFill>
                <a:latin typeface="Times New Roman" pitchFamily="18" charset="0"/>
                <a:ea typeface="Aachen" pitchFamily="18" charset="-93"/>
                <a:cs typeface="Times New Roman" pitchFamily="18" charset="0"/>
              </a:rPr>
              <a:t>2.Đoạn 2</a:t>
            </a:r>
            <a:r>
              <a:rPr lang="en-US" sz="2800" b="1"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a:t>
            </a:r>
            <a:endParaRPr lang="en-US" sz="28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2" name="TextBox 1"/>
          <p:cNvSpPr txBox="1"/>
          <p:nvPr/>
        </p:nvSpPr>
        <p:spPr>
          <a:xfrm>
            <a:off x="493519" y="2425030"/>
            <a:ext cx="8474269" cy="1307089"/>
          </a:xfrm>
          <a:prstGeom prst="rect">
            <a:avLst/>
          </a:prstGeom>
          <a:noFill/>
        </p:spPr>
        <p:txBody>
          <a:bodyPr wrap="square" rtlCol="0">
            <a:spAutoFit/>
          </a:bodyPr>
          <a:lstStyle/>
          <a:p>
            <a:pPr>
              <a:lnSpc>
                <a:spcPct val="150000"/>
              </a:lnSpc>
            </a:pPr>
            <a:r>
              <a:rPr lang="en-US" sz="2800" b="1" dirty="0" smtClean="0">
                <a:solidFill>
                  <a:srgbClr val="7030A0"/>
                </a:solidFill>
                <a:latin typeface="Times New Roman" panose="02020603050405020304" pitchFamily="18" charset="0"/>
                <a:cs typeface="Times New Roman" panose="02020603050405020304" pitchFamily="18" charset="0"/>
              </a:rPr>
              <a:t>+ Duyên này, vật này </a:t>
            </a:r>
            <a:r>
              <a:rPr lang="en-US" sz="2800" b="1" dirty="0" smtClean="0">
                <a:latin typeface="Times New Roman" panose="02020603050405020304" pitchFamily="18" charset="0"/>
                <a:cs typeface="Times New Roman" panose="02020603050405020304" pitchFamily="18" charset="0"/>
              </a:rPr>
              <a:t>: tình riêng của Kiều và Kim. </a:t>
            </a:r>
          </a:p>
          <a:p>
            <a:pPr>
              <a:lnSpc>
                <a:spcPct val="150000"/>
              </a:lnSpc>
            </a:pPr>
            <a:r>
              <a:rPr lang="en-US" sz="2800" b="1" dirty="0" smtClean="0">
                <a:latin typeface="Times New Roman" panose="02020603050405020304" pitchFamily="18" charset="0"/>
                <a:cs typeface="Times New Roman" panose="02020603050405020304" pitchFamily="18" charset="0"/>
                <a:sym typeface="Wingdings" panose="05000000000000000000" pitchFamily="2" charset="2"/>
              </a:rPr>
              <a:t> Sự ngập ngừng khi trao duyên của Kiều.</a:t>
            </a:r>
            <a:r>
              <a:rPr lang="en-US" sz="2800" b="1"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2728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circle(in)">
                                      <p:cBhvr>
                                        <p:cTn id="13" dur="20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circle(in)">
                                      <p:cBhvr>
                                        <p:cTn id="18" dur="2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0-#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25"/>
            </p:par>
          </p:childTnLst>
        </p:cTn>
      </p:par>
    </p:tnLst>
    <p:bldLst>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180974" y="398680"/>
            <a:ext cx="581025" cy="861774"/>
          </a:xfrm>
          <a:prstGeom prst="rect">
            <a:avLst/>
          </a:prstGeom>
          <a:noFill/>
        </p:spPr>
        <p:txBody>
          <a:bodyPr wrap="square" lIns="91440" tIns="45720" rIns="91440" bIns="45720">
            <a:spAutoFit/>
          </a:bodyPr>
          <a:lstStyle/>
          <a:p>
            <a:pPr algn="ctr"/>
            <a:r>
              <a:rPr lang="en-US" sz="50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I.</a:t>
            </a:r>
            <a:endParaRPr lang="en-US" sz="50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7" name="Rectangle 6"/>
          <p:cNvSpPr/>
          <p:nvPr>
            <p:custDataLst>
              <p:tags r:id="rId2"/>
            </p:custDataLst>
          </p:nvPr>
        </p:nvSpPr>
        <p:spPr>
          <a:xfrm>
            <a:off x="304800" y="511314"/>
            <a:ext cx="4419600" cy="707886"/>
          </a:xfrm>
          <a:prstGeom prst="rect">
            <a:avLst/>
          </a:prstGeom>
          <a:noFill/>
        </p:spPr>
        <p:txBody>
          <a:bodyPr wrap="squar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TÌM HIỂU CHUNG </a:t>
            </a:r>
            <a:endParaRPr lang="en-US" sz="40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15" name="Rectangle 14"/>
          <p:cNvSpPr/>
          <p:nvPr>
            <p:custDataLst>
              <p:tags r:id="rId3"/>
            </p:custDataLst>
          </p:nvPr>
        </p:nvSpPr>
        <p:spPr>
          <a:xfrm>
            <a:off x="-152400" y="1122402"/>
            <a:ext cx="4114800" cy="630942"/>
          </a:xfrm>
          <a:prstGeom prst="rect">
            <a:avLst/>
          </a:prstGeom>
          <a:noFill/>
          <a:ln w="57150">
            <a:noFill/>
          </a:ln>
        </p:spPr>
        <p:style>
          <a:lnRef idx="2">
            <a:schemeClr val="accent4"/>
          </a:lnRef>
          <a:fillRef idx="1">
            <a:schemeClr val="lt1"/>
          </a:fillRef>
          <a:effectRef idx="0">
            <a:schemeClr val="accent4"/>
          </a:effectRef>
          <a:fontRef idx="minor">
            <a:schemeClr val="dk1"/>
          </a:fontRef>
        </p:style>
        <p:txBody>
          <a:bodyPr wrap="square" lIns="91440" tIns="45720" rIns="91440" bIns="45720">
            <a:spAutoFit/>
          </a:bodyPr>
          <a:lstStyle/>
          <a:p>
            <a:pPr lvl="1">
              <a:spcBef>
                <a:spcPct val="0"/>
              </a:spcBef>
            </a:pPr>
            <a:r>
              <a:rPr lang="en-US" sz="3500" b="1" dirty="0" smtClean="0">
                <a:ln w="1905"/>
                <a:solidFill>
                  <a:srgbClr val="C00000"/>
                </a:solidFill>
                <a:effectLst>
                  <a:innerShdw blurRad="69850" dist="43180" dir="5400000">
                    <a:srgbClr val="000000">
                      <a:alpha val="65000"/>
                    </a:srgbClr>
                  </a:innerShdw>
                </a:effectLst>
              </a:rPr>
              <a:t>1. Vị trí đoạn trích</a:t>
            </a:r>
            <a:endParaRPr lang="en-US" sz="3500" b="1" dirty="0">
              <a:ln w="1905"/>
              <a:solidFill>
                <a:srgbClr val="C00000"/>
              </a:solidFill>
              <a:effectLst>
                <a:innerShdw blurRad="69850" dist="43180" dir="5400000">
                  <a:srgbClr val="000000">
                    <a:alpha val="65000"/>
                  </a:srgbClr>
                </a:innerShdw>
              </a:effectLst>
            </a:endParaRPr>
          </a:p>
        </p:txBody>
      </p:sp>
      <p:sp>
        <p:nvSpPr>
          <p:cNvPr id="8" name="Title 1"/>
          <p:cNvSpPr txBox="1">
            <a:spLocks/>
          </p:cNvSpPr>
          <p:nvPr>
            <p:custDataLst>
              <p:tags r:id="rId4"/>
            </p:custDataLst>
          </p:nvPr>
        </p:nvSpPr>
        <p:spPr>
          <a:xfrm>
            <a:off x="729342" y="2113746"/>
            <a:ext cx="4833258" cy="312905"/>
          </a:xfrm>
          <a:prstGeom prst="rect">
            <a:avLst/>
          </a:prstGeom>
        </p:spPr>
        <p:txBody>
          <a:bodyPr vert="horz" lIns="173992" tIns="86996" rIns="173992" bIns="8699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rtl="0">
              <a:spcBef>
                <a:spcPct val="0"/>
              </a:spcBef>
            </a:pPr>
            <a:endParaRPr lang="en-US" sz="2500" b="1" dirty="0">
              <a:ln w="1905"/>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7192795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0-#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1857" y="502384"/>
            <a:ext cx="7663543"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1">
              <a:spcBef>
                <a:spcPct val="0"/>
              </a:spcBef>
            </a:pPr>
            <a:r>
              <a:rPr lang="en-US" sz="2700" b="1"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700" b="1" dirty="0" smtClean="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Của chung </a:t>
            </a:r>
            <a:r>
              <a:rPr lang="en-US" sz="2700" b="1"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là của  ai? Bao nhiêu đau đớn trong hai  tiếng đơn sơ! Thế là duyên đã trao. Cái điều duy nhất có thể làm để báo đáp ân tình trong muôn một , đã làm xong.</a:t>
            </a:r>
            <a:endParaRPr lang="en-US" sz="2700" b="1"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9" name="Rectangle 8"/>
          <p:cNvSpPr/>
          <p:nvPr/>
        </p:nvSpPr>
        <p:spPr>
          <a:xfrm>
            <a:off x="457200" y="2998381"/>
            <a:ext cx="6477000" cy="34163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1">
              <a:spcBef>
                <a:spcPct val="0"/>
              </a:spcBef>
            </a:pPr>
            <a:r>
              <a:rPr lang="en-US" sz="2700" b="1"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Đó là </a:t>
            </a:r>
            <a:r>
              <a:rPr lang="en-US" sz="2700" b="1" dirty="0" smtClean="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Của chung</a:t>
            </a:r>
            <a:r>
              <a:rPr lang="en-US" sz="2700" b="1"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của chàng, của chị hay còn là của em. Thiêng liêng hơn, vì không những nó là vật chứng giám như vầng trăng đêm nào, mà còn trong mùi hương thơm, trong tiếng đàn, trong tấm lòng thành thiêng liêng nhất của hai con người. Đó là </a:t>
            </a:r>
            <a:r>
              <a:rPr lang="en-US" sz="2700" b="1" dirty="0" smtClean="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của tin </a:t>
            </a:r>
            <a:r>
              <a:rPr lang="en-US" sz="2700" b="1"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để lại cho nhau. Hồn chị gửi cả trong ấy.</a:t>
            </a:r>
          </a:p>
        </p:txBody>
      </p:sp>
      <p:pic>
        <p:nvPicPr>
          <p:cNvPr id="2052" name="Picture 4" descr="C:\Users\Admin\Desktop\de thi thu\29-kieu271.jpg"/>
          <p:cNvPicPr>
            <a:picLocks noChangeAspect="1" noChangeArrowheads="1"/>
          </p:cNvPicPr>
          <p:nvPr/>
        </p:nvPicPr>
        <p:blipFill rotWithShape="1">
          <a:blip r:embed="rId2">
            <a:extLst>
              <a:ext uri="{28A0092B-C50C-407E-A947-70E740481C1C}">
                <a14:useLocalDpi xmlns:a14="http://schemas.microsoft.com/office/drawing/2010/main" val="0"/>
              </a:ext>
            </a:extLst>
          </a:blip>
          <a:srcRect l="29326" r="31276"/>
          <a:stretch/>
        </p:blipFill>
        <p:spPr bwMode="auto">
          <a:xfrm>
            <a:off x="6934200" y="2590800"/>
            <a:ext cx="1981200" cy="38945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609600" y="152400"/>
            <a:ext cx="2667000" cy="2641431"/>
            <a:chOff x="-609600" y="152400"/>
            <a:chExt cx="2667000" cy="2641431"/>
          </a:xfrm>
        </p:grpSpPr>
        <p:pic>
          <p:nvPicPr>
            <p:cNvPr id="2051" name="Picture 3" descr="C:\Users\Admin\Desktop\Hoai Thanh co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43" y="152400"/>
              <a:ext cx="1734693" cy="2209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609600" y="2286000"/>
              <a:ext cx="2667000" cy="507831"/>
            </a:xfrm>
            <a:prstGeom prst="rect">
              <a:avLst/>
            </a:prstGeom>
          </p:spPr>
          <p:txBody>
            <a:bodyPr wrap="square">
              <a:spAutoFit/>
            </a:bodyPr>
            <a:lstStyle/>
            <a:p>
              <a:pPr lvl="1" algn="r">
                <a:spcBef>
                  <a:spcPct val="0"/>
                </a:spcBef>
              </a:pPr>
              <a:r>
                <a:rPr lang="en-US" sz="27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Hoài Thanh</a:t>
              </a:r>
            </a:p>
          </p:txBody>
        </p:sp>
      </p:grpSp>
    </p:spTree>
    <p:extLst>
      <p:ext uri="{BB962C8B-B14F-4D97-AF65-F5344CB8AC3E}">
        <p14:creationId xmlns:p14="http://schemas.microsoft.com/office/powerpoint/2010/main" val="116820522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 calcmode="lin" valueType="num">
                                      <p:cBhvr additive="base">
                                        <p:cTn id="12" dur="500" fill="hold"/>
                                        <p:tgtEl>
                                          <p:spTgt spid="2052"/>
                                        </p:tgtEl>
                                        <p:attrNameLst>
                                          <p:attrName>ppt_x</p:attrName>
                                        </p:attrNameLst>
                                      </p:cBhvr>
                                      <p:tavLst>
                                        <p:tav tm="0">
                                          <p:val>
                                            <p:strVal val="1+#ppt_w/2"/>
                                          </p:val>
                                        </p:tav>
                                        <p:tav tm="100000">
                                          <p:val>
                                            <p:strVal val="#ppt_x"/>
                                          </p:val>
                                        </p:tav>
                                      </p:tavLst>
                                    </p:anim>
                                    <p:anim calcmode="lin" valueType="num">
                                      <p:cBhvr additive="base">
                                        <p:cTn id="13" dur="500" fill="hold"/>
                                        <p:tgtEl>
                                          <p:spTgt spid="2052"/>
                                        </p:tgtEl>
                                        <p:attrNameLst>
                                          <p:attrName>ppt_y</p:attrName>
                                        </p:attrNameLst>
                                      </p:cBhvr>
                                      <p:tavLst>
                                        <p:tav tm="0">
                                          <p:val>
                                            <p:strVal val="#ppt_y"/>
                                          </p:val>
                                        </p:tav>
                                        <p:tav tm="100000">
                                          <p:val>
                                            <p:strVal val="#ppt_y"/>
                                          </p:val>
                                        </p:tav>
                                      </p:tavLst>
                                    </p:anim>
                                  </p:childTnLst>
                                </p:cTn>
                              </p:par>
                              <p:par>
                                <p:cTn id="14" presetID="22" presetClass="entr" presetSubtype="1" fill="hold" grpId="0" nodeType="withEffect">
                                  <p:stCondLst>
                                    <p:cond delay="40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Admin\Desktop\Pictur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2362200"/>
            <a:ext cx="3176588" cy="42068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47123" y="3468347"/>
            <a:ext cx="3155848" cy="479408"/>
          </a:xfrm>
          <a:prstGeom prst="rect">
            <a:avLst/>
          </a:prstGeom>
        </p:spPr>
        <p:txBody>
          <a:bodyPr wrap="square" lIns="48052" tIns="24026" rIns="48052" bIns="24026">
            <a:spAutoFit/>
          </a:bodyPr>
          <a:lstStyle/>
          <a:p>
            <a:r>
              <a:rPr lang="en-US" sz="2800" b="1" i="1" dirty="0" smtClean="0">
                <a:solidFill>
                  <a:srgbClr val="7030A0"/>
                </a:solidFill>
                <a:latin typeface="Times New Roman" panose="02020603050405020304" pitchFamily="18" charset="0"/>
                <a:ea typeface="Aachen" pitchFamily="18" charset="-93"/>
                <a:cs typeface="Times New Roman" panose="02020603050405020304" pitchFamily="18" charset="0"/>
              </a:rPr>
              <a:t> + Của tin:</a:t>
            </a:r>
            <a:endParaRPr lang="en-US" sz="2800" b="1" i="1" dirty="0">
              <a:solidFill>
                <a:srgbClr val="7030A0"/>
              </a:solidFill>
              <a:latin typeface="Times New Roman" panose="02020603050405020304" pitchFamily="18" charset="0"/>
              <a:ea typeface="Aachen" pitchFamily="18" charset="-93"/>
              <a:cs typeface="Times New Roman" panose="02020603050405020304" pitchFamily="18" charset="0"/>
            </a:endParaRPr>
          </a:p>
        </p:txBody>
      </p:sp>
      <p:pic>
        <p:nvPicPr>
          <p:cNvPr id="21" name="Picture 2" descr="C:\Documents and Settings\ADMIN\Desktop\yik5BERi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5615959" flipH="1">
            <a:off x="593013" y="4899354"/>
            <a:ext cx="345660" cy="722539"/>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561056" y="5105400"/>
            <a:ext cx="8430544" cy="1015663"/>
          </a:xfrm>
          <a:prstGeom prst="rect">
            <a:avLst/>
          </a:prstGeom>
        </p:spPr>
        <p:txBody>
          <a:bodyPr wrap="square">
            <a:spAutoFit/>
          </a:bodyPr>
          <a:lstStyle/>
          <a:p>
            <a:pPr lvl="1">
              <a:spcBef>
                <a:spcPct val="0"/>
              </a:spcBef>
            </a:pPr>
            <a:r>
              <a:rPr lang="en-US" sz="3000" b="1"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Sự luyến tiếc, đau đớn của Kiều khi duyên trao đi mà tình không trao được</a:t>
            </a:r>
            <a:endParaRPr lang="en-US" sz="3000" b="1"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24" name="Rectangle 23"/>
          <p:cNvSpPr/>
          <p:nvPr/>
        </p:nvSpPr>
        <p:spPr>
          <a:xfrm>
            <a:off x="326341" y="2867711"/>
            <a:ext cx="3155848" cy="479408"/>
          </a:xfrm>
          <a:prstGeom prst="rect">
            <a:avLst/>
          </a:prstGeom>
        </p:spPr>
        <p:txBody>
          <a:bodyPr wrap="square" lIns="48052" tIns="24026" rIns="48052" bIns="24026">
            <a:spAutoFit/>
          </a:bodyPr>
          <a:lstStyle/>
          <a:p>
            <a:r>
              <a:rPr lang="en-US" sz="2800" b="1" i="1" dirty="0" smtClean="0">
                <a:solidFill>
                  <a:srgbClr val="7030A0"/>
                </a:solidFill>
                <a:latin typeface="Times New Roman" panose="02020603050405020304" pitchFamily="18" charset="0"/>
                <a:ea typeface="Aachen" pitchFamily="18" charset="-93"/>
                <a:cs typeface="Times New Roman" panose="02020603050405020304" pitchFamily="18" charset="0"/>
              </a:rPr>
              <a:t> + Của chung:</a:t>
            </a:r>
            <a:endParaRPr lang="en-US" sz="2800" b="1" i="1" dirty="0">
              <a:solidFill>
                <a:srgbClr val="7030A0"/>
              </a:solidFill>
              <a:latin typeface="Times New Roman" panose="02020603050405020304" pitchFamily="18" charset="0"/>
              <a:ea typeface="Aachen" pitchFamily="18" charset="-93"/>
              <a:cs typeface="Times New Roman" panose="02020603050405020304" pitchFamily="18" charset="0"/>
            </a:endParaRPr>
          </a:p>
        </p:txBody>
      </p:sp>
      <p:sp>
        <p:nvSpPr>
          <p:cNvPr id="25" name="Rectangle 24"/>
          <p:cNvSpPr/>
          <p:nvPr/>
        </p:nvSpPr>
        <p:spPr>
          <a:xfrm>
            <a:off x="1550251" y="3446828"/>
            <a:ext cx="5460149" cy="523220"/>
          </a:xfrm>
          <a:prstGeom prst="rect">
            <a:avLst/>
          </a:prstGeom>
        </p:spPr>
        <p:txBody>
          <a:bodyPr wrap="none">
            <a:spAutoFit/>
          </a:bodyPr>
          <a:lstStyle/>
          <a:p>
            <a:pPr lvl="1" algn="ctr">
              <a:spcBef>
                <a:spcPct val="0"/>
              </a:spcBef>
            </a:pPr>
            <a:r>
              <a:rPr lang="en-US" sz="28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Vật làm tin – giữa Kim và Kiều</a:t>
            </a:r>
            <a:endParaRPr lang="en-US" sz="28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26" name="Rectangle 25"/>
          <p:cNvSpPr/>
          <p:nvPr/>
        </p:nvSpPr>
        <p:spPr>
          <a:xfrm>
            <a:off x="2057400" y="2847110"/>
            <a:ext cx="6231514" cy="523220"/>
          </a:xfrm>
          <a:prstGeom prst="rect">
            <a:avLst/>
          </a:prstGeom>
        </p:spPr>
        <p:txBody>
          <a:bodyPr wrap="none">
            <a:spAutoFit/>
          </a:bodyPr>
          <a:lstStyle/>
          <a:p>
            <a:pPr lvl="1" algn="ctr">
              <a:spcBef>
                <a:spcPct val="0"/>
              </a:spcBef>
            </a:pPr>
            <a:r>
              <a:rPr lang="en-US" sz="28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Kim Trọng – Thúy Kiều – Thúy Vân</a:t>
            </a:r>
            <a:endParaRPr lang="en-US" sz="28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27" name="Rectangle 26"/>
          <p:cNvSpPr/>
          <p:nvPr/>
        </p:nvSpPr>
        <p:spPr>
          <a:xfrm>
            <a:off x="354418" y="4077947"/>
            <a:ext cx="6808382" cy="479408"/>
          </a:xfrm>
          <a:prstGeom prst="rect">
            <a:avLst/>
          </a:prstGeom>
        </p:spPr>
        <p:txBody>
          <a:bodyPr wrap="square" lIns="48052" tIns="24026" rIns="48052" bIns="24026">
            <a:spAutoFit/>
          </a:bodyPr>
          <a:lstStyle/>
          <a:p>
            <a:r>
              <a:rPr lang="en-US" sz="2800" b="1" i="1" dirty="0" smtClean="0">
                <a:solidFill>
                  <a:srgbClr val="7030A0"/>
                </a:solidFill>
                <a:latin typeface="Times New Roman" panose="02020603050405020304" pitchFamily="18" charset="0"/>
                <a:ea typeface="Aachen" pitchFamily="18" charset="-93"/>
                <a:cs typeface="Times New Roman" panose="02020603050405020304" pitchFamily="18" charset="0"/>
              </a:rPr>
              <a:t> </a:t>
            </a:r>
            <a:r>
              <a:rPr lang="en-US" sz="2800" b="1" i="1" smtClean="0">
                <a:solidFill>
                  <a:srgbClr val="7030A0"/>
                </a:solidFill>
                <a:latin typeface="Times New Roman" panose="02020603050405020304" pitchFamily="18" charset="0"/>
                <a:ea typeface="Aachen" pitchFamily="18" charset="-93"/>
                <a:cs typeface="Times New Roman" panose="02020603050405020304" pitchFamily="18" charset="0"/>
              </a:rPr>
              <a:t>+ Duyên </a:t>
            </a:r>
            <a:r>
              <a:rPr lang="en-US" sz="2800" b="1" i="1" dirty="0" smtClean="0">
                <a:solidFill>
                  <a:srgbClr val="7030A0"/>
                </a:solidFill>
                <a:latin typeface="Times New Roman" panose="02020603050405020304" pitchFamily="18" charset="0"/>
                <a:ea typeface="Aachen" pitchFamily="18" charset="-93"/>
                <a:cs typeface="Times New Roman" panose="02020603050405020304" pitchFamily="18" charset="0"/>
              </a:rPr>
              <a:t>này thì giữ, vật này của chung</a:t>
            </a:r>
            <a:endParaRPr lang="en-US" sz="2800" b="1" i="1" dirty="0">
              <a:solidFill>
                <a:srgbClr val="7030A0"/>
              </a:solidFill>
              <a:latin typeface="Times New Roman" panose="02020603050405020304" pitchFamily="18" charset="0"/>
              <a:ea typeface="Aachen" pitchFamily="18" charset="-93"/>
              <a:cs typeface="Times New Roman" panose="02020603050405020304" pitchFamily="18" charset="0"/>
            </a:endParaRPr>
          </a:p>
        </p:txBody>
      </p:sp>
      <p:sp>
        <p:nvSpPr>
          <p:cNvPr id="16" name="Rectangle 15"/>
          <p:cNvSpPr/>
          <p:nvPr/>
        </p:nvSpPr>
        <p:spPr>
          <a:xfrm>
            <a:off x="201144" y="1828800"/>
            <a:ext cx="2592376" cy="523220"/>
          </a:xfrm>
          <a:prstGeom prst="rect">
            <a:avLst/>
          </a:prstGeom>
        </p:spPr>
        <p:txBody>
          <a:bodyPr wrap="none">
            <a:spAutoFit/>
          </a:bodyPr>
          <a:lstStyle/>
          <a:p>
            <a:pPr lvl="1" algn="ctr">
              <a:spcBef>
                <a:spcPct val="0"/>
              </a:spcBef>
            </a:pPr>
            <a:r>
              <a:rPr lang="en-US" sz="2800" b="1" dirty="0" smtClean="0">
                <a:ln w="1905"/>
                <a:solidFill>
                  <a:srgbClr val="0000FF"/>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Cách trao :</a:t>
            </a:r>
            <a:endParaRPr lang="en-US" sz="2800" b="1" dirty="0">
              <a:ln w="1905"/>
              <a:solidFill>
                <a:srgbClr val="0000FF"/>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17" name="Rectangle 16"/>
          <p:cNvSpPr/>
          <p:nvPr>
            <p:custDataLst>
              <p:tags r:id="rId1"/>
            </p:custDataLst>
          </p:nvPr>
        </p:nvSpPr>
        <p:spPr>
          <a:xfrm>
            <a:off x="314374" y="67969"/>
            <a:ext cx="4724400" cy="584775"/>
          </a:xfrm>
          <a:prstGeom prst="rect">
            <a:avLst/>
          </a:prstGeom>
          <a:noFill/>
        </p:spPr>
        <p:txBody>
          <a:bodyPr wrap="square" lIns="91440" tIns="45720" rIns="91440" bIns="45720">
            <a:spAutoFit/>
          </a:bodyPr>
          <a:lstStyle/>
          <a:p>
            <a:pPr algn="ctr"/>
            <a:r>
              <a:rPr lang="en-US" sz="32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II.TÌM HIỂU văn bản </a:t>
            </a:r>
            <a:endParaRPr lang="en-US" sz="3200" b="1" cap="all"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18" name="Rectangle 17"/>
          <p:cNvSpPr/>
          <p:nvPr/>
        </p:nvSpPr>
        <p:spPr>
          <a:xfrm>
            <a:off x="-114012" y="1295400"/>
            <a:ext cx="3212739" cy="523220"/>
          </a:xfrm>
          <a:prstGeom prst="rect">
            <a:avLst/>
          </a:prstGeom>
        </p:spPr>
        <p:txBody>
          <a:bodyPr wrap="none">
            <a:spAutoFit/>
          </a:bodyPr>
          <a:lstStyle/>
          <a:p>
            <a:pPr lvl="1" algn="ctr">
              <a:spcBef>
                <a:spcPct val="0"/>
              </a:spcBef>
            </a:pPr>
            <a:r>
              <a:rPr lang="en-US" sz="2800" b="1" dirty="0" smtClean="0">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rPr>
              <a:t>* 6 câu thơ đầu :</a:t>
            </a:r>
            <a:endParaRPr lang="en-US" sz="2800" b="1" dirty="0">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28" name="Rectangle 27"/>
          <p:cNvSpPr/>
          <p:nvPr/>
        </p:nvSpPr>
        <p:spPr>
          <a:xfrm>
            <a:off x="2400300" y="772746"/>
            <a:ext cx="5715000" cy="479408"/>
          </a:xfrm>
          <a:prstGeom prst="rect">
            <a:avLst/>
          </a:prstGeom>
        </p:spPr>
        <p:txBody>
          <a:bodyPr wrap="square" lIns="48052" tIns="24026" rIns="48052" bIns="24026">
            <a:spAutoFit/>
          </a:bodyPr>
          <a:lstStyle/>
          <a:p>
            <a:r>
              <a:rPr lang="en-US" sz="2800" b="1" dirty="0" smtClean="0">
                <a:solidFill>
                  <a:srgbClr val="C00000"/>
                </a:solidFill>
                <a:latin typeface="Times New Roman" pitchFamily="18" charset="0"/>
                <a:ea typeface="Aachen" pitchFamily="18" charset="-93"/>
                <a:cs typeface="Times New Roman" pitchFamily="18" charset="0"/>
              </a:rPr>
              <a:t>Kiều trao kỉ vật và dặn dò Vân:</a:t>
            </a:r>
            <a:endParaRPr lang="en-US" sz="2800" b="1" i="1" dirty="0">
              <a:solidFill>
                <a:srgbClr val="C00000"/>
              </a:solidFill>
              <a:latin typeface="Times New Roman" pitchFamily="18" charset="0"/>
              <a:ea typeface="Aachen" pitchFamily="18" charset="-93"/>
              <a:cs typeface="Times New Roman" pitchFamily="18" charset="0"/>
            </a:endParaRPr>
          </a:p>
        </p:txBody>
      </p:sp>
      <p:sp>
        <p:nvSpPr>
          <p:cNvPr id="30" name="Rectangle 29"/>
          <p:cNvSpPr/>
          <p:nvPr>
            <p:custDataLst>
              <p:tags r:id="rId2"/>
            </p:custDataLst>
          </p:nvPr>
        </p:nvSpPr>
        <p:spPr>
          <a:xfrm>
            <a:off x="52828" y="762000"/>
            <a:ext cx="2819400" cy="523220"/>
          </a:xfrm>
          <a:prstGeom prst="rect">
            <a:avLst/>
          </a:prstGeom>
          <a:noFill/>
          <a:ln w="57150">
            <a:noFill/>
          </a:ln>
        </p:spPr>
        <p:style>
          <a:lnRef idx="2">
            <a:schemeClr val="accent4"/>
          </a:lnRef>
          <a:fillRef idx="1">
            <a:schemeClr val="lt1"/>
          </a:fillRef>
          <a:effectRef idx="0">
            <a:schemeClr val="accent4"/>
          </a:effectRef>
          <a:fontRef idx="minor">
            <a:schemeClr val="dk1"/>
          </a:fontRef>
        </p:style>
        <p:txBody>
          <a:bodyPr wrap="square" lIns="91440" tIns="45720" rIns="91440" bIns="45720">
            <a:spAutoFit/>
          </a:bodyPr>
          <a:lstStyle/>
          <a:p>
            <a:pPr lvl="1">
              <a:spcBef>
                <a:spcPct val="0"/>
              </a:spcBef>
            </a:pPr>
            <a:r>
              <a:rPr lang="en-US" sz="2800" b="1" dirty="0" smtClean="0">
                <a:solidFill>
                  <a:srgbClr val="C00000"/>
                </a:solidFill>
                <a:latin typeface="Times New Roman" pitchFamily="18" charset="0"/>
                <a:ea typeface="Aachen" pitchFamily="18" charset="-93"/>
                <a:cs typeface="Times New Roman" pitchFamily="18" charset="0"/>
              </a:rPr>
              <a:t>2.Đoạn 2</a:t>
            </a:r>
            <a:r>
              <a:rPr lang="en-US" sz="2800" b="1"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a:t>
            </a:r>
            <a:endParaRPr lang="en-US" sz="28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54238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circle(in)">
                                      <p:cBhvr>
                                        <p:cTn id="13" dur="20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1+#ppt_w/2"/>
                                          </p:val>
                                        </p:tav>
                                        <p:tav tm="100000">
                                          <p:val>
                                            <p:strVal val="#ppt_x"/>
                                          </p:val>
                                        </p:tav>
                                      </p:tavLst>
                                    </p:anim>
                                    <p:anim calcmode="lin" valueType="num">
                                      <p:cBhvr additive="base">
                                        <p:cTn id="19"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circle(in)">
                                      <p:cBhvr>
                                        <p:cTn id="29" dur="20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fill="hold"/>
                                        <p:tgtEl>
                                          <p:spTgt spid="27"/>
                                        </p:tgtEl>
                                        <p:attrNameLst>
                                          <p:attrName>ppt_x</p:attrName>
                                        </p:attrNameLst>
                                      </p:cBhvr>
                                      <p:tavLst>
                                        <p:tav tm="0">
                                          <p:val>
                                            <p:strVal val="0-#ppt_w/2"/>
                                          </p:val>
                                        </p:tav>
                                        <p:tav tm="100000">
                                          <p:val>
                                            <p:strVal val="#ppt_x"/>
                                          </p:val>
                                        </p:tav>
                                      </p:tavLst>
                                    </p:anim>
                                    <p:anim calcmode="lin" valueType="num">
                                      <p:cBhvr additive="base">
                                        <p:cTn id="35"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 presetClass="entr" presetSubtype="2"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1+#ppt_w/2"/>
                                          </p:val>
                                        </p:tav>
                                        <p:tav tm="100000">
                                          <p:val>
                                            <p:strVal val="#ppt_x"/>
                                          </p:val>
                                        </p:tav>
                                      </p:tavLst>
                                    </p:anim>
                                    <p:anim calcmode="lin" valueType="num">
                                      <p:cBhvr additive="base">
                                        <p:cTn id="4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45"/>
            </p:par>
          </p:childTnLst>
        </p:cTn>
      </p:par>
    </p:tnLst>
    <p:bldLst>
      <p:bldP spid="9" grpId="0"/>
      <p:bldP spid="22" grpId="0"/>
      <p:bldP spid="24" grpId="0"/>
      <p:bldP spid="25" grpId="0"/>
      <p:bldP spid="26" grpId="0"/>
      <p:bldP spid="27"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7452" y="3200400"/>
            <a:ext cx="2482898" cy="479408"/>
          </a:xfrm>
          <a:prstGeom prst="rect">
            <a:avLst/>
          </a:prstGeom>
        </p:spPr>
        <p:txBody>
          <a:bodyPr wrap="square" lIns="48052" tIns="24026" rIns="48052" bIns="24026">
            <a:spAutoFit/>
          </a:bodyPr>
          <a:lstStyle/>
          <a:p>
            <a:r>
              <a:rPr lang="en-US" sz="2800" b="1" i="1" dirty="0" smtClean="0">
                <a:solidFill>
                  <a:srgbClr val="7030A0"/>
                </a:solidFill>
                <a:latin typeface="Times New Roman" panose="02020603050405020304" pitchFamily="18" charset="0"/>
                <a:ea typeface="Aachen" pitchFamily="18" charset="-93"/>
                <a:cs typeface="Times New Roman" panose="02020603050405020304" pitchFamily="18" charset="0"/>
              </a:rPr>
              <a:t> + Mất người:</a:t>
            </a:r>
            <a:endParaRPr lang="en-US" sz="2800" b="1" i="1" dirty="0">
              <a:solidFill>
                <a:srgbClr val="7030A0"/>
              </a:solidFill>
              <a:latin typeface="Times New Roman" panose="02020603050405020304" pitchFamily="18" charset="0"/>
              <a:ea typeface="Aachen" pitchFamily="18" charset="-93"/>
              <a:cs typeface="Times New Roman" panose="02020603050405020304" pitchFamily="18" charset="0"/>
            </a:endParaRPr>
          </a:p>
        </p:txBody>
      </p:sp>
      <p:sp>
        <p:nvSpPr>
          <p:cNvPr id="23" name="Rectangle 22"/>
          <p:cNvSpPr/>
          <p:nvPr/>
        </p:nvSpPr>
        <p:spPr>
          <a:xfrm>
            <a:off x="152400" y="2184239"/>
            <a:ext cx="3173292" cy="523220"/>
          </a:xfrm>
          <a:prstGeom prst="rect">
            <a:avLst/>
          </a:prstGeom>
        </p:spPr>
        <p:txBody>
          <a:bodyPr wrap="square">
            <a:spAutoFit/>
          </a:bodyPr>
          <a:lstStyle/>
          <a:p>
            <a:pPr lvl="1">
              <a:spcBef>
                <a:spcPct val="0"/>
              </a:spcBef>
            </a:pPr>
            <a:r>
              <a:rPr lang="en-US" sz="2800" b="1" dirty="0" smtClean="0">
                <a:ln w="1905"/>
                <a:solidFill>
                  <a:srgbClr val="0000FF"/>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Tâm trạng:</a:t>
            </a:r>
            <a:endParaRPr lang="en-US" sz="2800" b="1" dirty="0">
              <a:ln w="1905"/>
              <a:solidFill>
                <a:srgbClr val="0000FF"/>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24" name="Rectangle 23"/>
          <p:cNvSpPr/>
          <p:nvPr/>
        </p:nvSpPr>
        <p:spPr>
          <a:xfrm>
            <a:off x="387451" y="3810000"/>
            <a:ext cx="2355749" cy="479408"/>
          </a:xfrm>
          <a:prstGeom prst="rect">
            <a:avLst/>
          </a:prstGeom>
        </p:spPr>
        <p:txBody>
          <a:bodyPr wrap="square" lIns="48052" tIns="24026" rIns="48052" bIns="24026">
            <a:spAutoFit/>
          </a:bodyPr>
          <a:lstStyle/>
          <a:p>
            <a:r>
              <a:rPr lang="en-US" sz="2800" b="1" i="1" dirty="0" smtClean="0">
                <a:solidFill>
                  <a:srgbClr val="7030A0"/>
                </a:solidFill>
                <a:latin typeface="Times New Roman" panose="02020603050405020304" pitchFamily="18" charset="0"/>
                <a:ea typeface="Aachen" pitchFamily="18" charset="-93"/>
                <a:cs typeface="Times New Roman" panose="02020603050405020304" pitchFamily="18" charset="0"/>
              </a:rPr>
              <a:t> + Mệnh bạc:</a:t>
            </a:r>
            <a:endParaRPr lang="en-US" sz="2800" b="1" i="1" dirty="0">
              <a:solidFill>
                <a:srgbClr val="7030A0"/>
              </a:solidFill>
              <a:latin typeface="Times New Roman" panose="02020603050405020304" pitchFamily="18" charset="0"/>
              <a:ea typeface="Aachen" pitchFamily="18" charset="-93"/>
              <a:cs typeface="Times New Roman" panose="02020603050405020304" pitchFamily="18" charset="0"/>
            </a:endParaRPr>
          </a:p>
        </p:txBody>
      </p:sp>
      <p:sp>
        <p:nvSpPr>
          <p:cNvPr id="26" name="Rectangle 25"/>
          <p:cNvSpPr/>
          <p:nvPr/>
        </p:nvSpPr>
        <p:spPr>
          <a:xfrm>
            <a:off x="2591023" y="3273925"/>
            <a:ext cx="2971800" cy="954107"/>
          </a:xfrm>
          <a:prstGeom prst="rect">
            <a:avLst/>
          </a:prstGeom>
        </p:spPr>
        <p:txBody>
          <a:bodyPr wrap="square">
            <a:spAutoFit/>
          </a:bodyPr>
          <a:lstStyle/>
          <a:p>
            <a:pPr lvl="1" algn="ctr">
              <a:spcBef>
                <a:spcPct val="0"/>
              </a:spcBef>
            </a:pPr>
            <a:r>
              <a:rPr lang="en-US" sz="28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Xem như mình đã chết</a:t>
            </a:r>
            <a:endParaRPr lang="en-US" sz="28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16" name="Right Brace 15"/>
          <p:cNvSpPr/>
          <p:nvPr/>
        </p:nvSpPr>
        <p:spPr>
          <a:xfrm>
            <a:off x="2468223" y="3274106"/>
            <a:ext cx="408547" cy="953747"/>
          </a:xfrm>
          <a:prstGeom prst="rightBrace">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b="1">
              <a:latin typeface="Times New Roman" panose="02020603050405020304" pitchFamily="18" charset="0"/>
              <a:cs typeface="Times New Roman" panose="02020603050405020304" pitchFamily="18" charset="0"/>
            </a:endParaRPr>
          </a:p>
        </p:txBody>
      </p:sp>
      <p:pic>
        <p:nvPicPr>
          <p:cNvPr id="6146" name="Picture 2" descr="C:\Users\Admin\Desktop\trao duyen\201608091505135681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1693780"/>
            <a:ext cx="2997051" cy="48497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Rectangle 12"/>
          <p:cNvSpPr/>
          <p:nvPr>
            <p:custDataLst>
              <p:tags r:id="rId1"/>
            </p:custDataLst>
          </p:nvPr>
        </p:nvSpPr>
        <p:spPr>
          <a:xfrm>
            <a:off x="314374" y="67969"/>
            <a:ext cx="4724400" cy="584775"/>
          </a:xfrm>
          <a:prstGeom prst="rect">
            <a:avLst/>
          </a:prstGeom>
          <a:noFill/>
        </p:spPr>
        <p:txBody>
          <a:bodyPr wrap="square" lIns="91440" tIns="45720" rIns="91440" bIns="45720">
            <a:spAutoFit/>
          </a:bodyPr>
          <a:lstStyle/>
          <a:p>
            <a:pPr algn="ctr"/>
            <a:r>
              <a:rPr lang="en-US" sz="32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II.TÌM HIỂU văn bản </a:t>
            </a:r>
            <a:endParaRPr lang="en-US" sz="3200" b="1" cap="all"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14" name="Rectangle 13"/>
          <p:cNvSpPr/>
          <p:nvPr/>
        </p:nvSpPr>
        <p:spPr>
          <a:xfrm>
            <a:off x="-114012" y="1295400"/>
            <a:ext cx="3212739" cy="523220"/>
          </a:xfrm>
          <a:prstGeom prst="rect">
            <a:avLst/>
          </a:prstGeom>
        </p:spPr>
        <p:txBody>
          <a:bodyPr wrap="none">
            <a:spAutoFit/>
          </a:bodyPr>
          <a:lstStyle/>
          <a:p>
            <a:pPr lvl="1" algn="ctr">
              <a:spcBef>
                <a:spcPct val="0"/>
              </a:spcBef>
            </a:pPr>
            <a:r>
              <a:rPr lang="en-US" sz="2800" b="1" dirty="0" smtClean="0">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rPr>
              <a:t>* 6 câu thơ đầu :</a:t>
            </a:r>
            <a:endParaRPr lang="en-US" sz="2800" b="1" dirty="0">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17" name="Rectangle 16"/>
          <p:cNvSpPr/>
          <p:nvPr/>
        </p:nvSpPr>
        <p:spPr>
          <a:xfrm>
            <a:off x="2400300" y="772746"/>
            <a:ext cx="5715000" cy="479408"/>
          </a:xfrm>
          <a:prstGeom prst="rect">
            <a:avLst/>
          </a:prstGeom>
        </p:spPr>
        <p:txBody>
          <a:bodyPr wrap="square" lIns="48052" tIns="24026" rIns="48052" bIns="24026">
            <a:spAutoFit/>
          </a:bodyPr>
          <a:lstStyle/>
          <a:p>
            <a:r>
              <a:rPr lang="en-US" sz="2800" b="1" dirty="0" smtClean="0">
                <a:solidFill>
                  <a:srgbClr val="C00000"/>
                </a:solidFill>
                <a:latin typeface="Times New Roman" pitchFamily="18" charset="0"/>
                <a:ea typeface="Aachen" pitchFamily="18" charset="-93"/>
                <a:cs typeface="Times New Roman" pitchFamily="18" charset="0"/>
              </a:rPr>
              <a:t>Kiều trao kỉ vật và dặn dò Vân:</a:t>
            </a:r>
            <a:endParaRPr lang="en-US" sz="2800" b="1" i="1" dirty="0">
              <a:solidFill>
                <a:srgbClr val="C00000"/>
              </a:solidFill>
              <a:latin typeface="Times New Roman" pitchFamily="18" charset="0"/>
              <a:ea typeface="Aachen" pitchFamily="18" charset="-93"/>
              <a:cs typeface="Times New Roman" pitchFamily="18" charset="0"/>
            </a:endParaRPr>
          </a:p>
        </p:txBody>
      </p:sp>
      <p:sp>
        <p:nvSpPr>
          <p:cNvPr id="18" name="Rectangle 17"/>
          <p:cNvSpPr/>
          <p:nvPr>
            <p:custDataLst>
              <p:tags r:id="rId2"/>
            </p:custDataLst>
          </p:nvPr>
        </p:nvSpPr>
        <p:spPr>
          <a:xfrm>
            <a:off x="52828" y="762000"/>
            <a:ext cx="2819400" cy="523220"/>
          </a:xfrm>
          <a:prstGeom prst="rect">
            <a:avLst/>
          </a:prstGeom>
          <a:noFill/>
          <a:ln w="57150">
            <a:noFill/>
          </a:ln>
        </p:spPr>
        <p:style>
          <a:lnRef idx="2">
            <a:schemeClr val="accent4"/>
          </a:lnRef>
          <a:fillRef idx="1">
            <a:schemeClr val="lt1"/>
          </a:fillRef>
          <a:effectRef idx="0">
            <a:schemeClr val="accent4"/>
          </a:effectRef>
          <a:fontRef idx="minor">
            <a:schemeClr val="dk1"/>
          </a:fontRef>
        </p:style>
        <p:txBody>
          <a:bodyPr wrap="square" lIns="91440" tIns="45720" rIns="91440" bIns="45720">
            <a:spAutoFit/>
          </a:bodyPr>
          <a:lstStyle/>
          <a:p>
            <a:pPr lvl="1">
              <a:spcBef>
                <a:spcPct val="0"/>
              </a:spcBef>
            </a:pPr>
            <a:r>
              <a:rPr lang="en-US" sz="2800" b="1" dirty="0" smtClean="0">
                <a:solidFill>
                  <a:srgbClr val="C00000"/>
                </a:solidFill>
                <a:latin typeface="Times New Roman" pitchFamily="18" charset="0"/>
                <a:ea typeface="Aachen" pitchFamily="18" charset="-93"/>
                <a:cs typeface="Times New Roman" pitchFamily="18" charset="0"/>
              </a:rPr>
              <a:t>2.Đoạn 2</a:t>
            </a:r>
            <a:r>
              <a:rPr lang="en-US" sz="2800" b="1"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a:t>
            </a:r>
            <a:endParaRPr lang="en-US" sz="28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41100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146"/>
                                        </p:tgtEl>
                                        <p:attrNameLst>
                                          <p:attrName>style.visibility</p:attrName>
                                        </p:attrNameLst>
                                      </p:cBhvr>
                                      <p:to>
                                        <p:strVal val="visible"/>
                                      </p:to>
                                    </p:set>
                                    <p:anim calcmode="lin" valueType="num">
                                      <p:cBhvr additive="base">
                                        <p:cTn id="11" dur="500" fill="hold"/>
                                        <p:tgtEl>
                                          <p:spTgt spid="6146"/>
                                        </p:tgtEl>
                                        <p:attrNameLst>
                                          <p:attrName>ppt_x</p:attrName>
                                        </p:attrNameLst>
                                      </p:cBhvr>
                                      <p:tavLst>
                                        <p:tav tm="0">
                                          <p:val>
                                            <p:strVal val="1+#ppt_w/2"/>
                                          </p:val>
                                        </p:tav>
                                        <p:tav tm="100000">
                                          <p:val>
                                            <p:strVal val="#ppt_x"/>
                                          </p:val>
                                        </p:tav>
                                      </p:tavLst>
                                    </p:anim>
                                    <p:anim calcmode="lin" valueType="num">
                                      <p:cBhvr additive="base">
                                        <p:cTn id="12" dur="500" fill="hold"/>
                                        <p:tgtEl>
                                          <p:spTgt spid="614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0-#ppt_w/2"/>
                                          </p:val>
                                        </p:tav>
                                        <p:tav tm="100000">
                                          <p:val>
                                            <p:strVal val="#ppt_x"/>
                                          </p:val>
                                        </p:tav>
                                      </p:tavLst>
                                    </p:anim>
                                    <p:anim calcmode="lin" valueType="num">
                                      <p:cBhvr additive="base">
                                        <p:cTn id="2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par>
                                <p:cTn id="28" presetID="47"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1000"/>
                                        <p:tgtEl>
                                          <p:spTgt spid="26"/>
                                        </p:tgtEl>
                                      </p:cBhvr>
                                    </p:animEffect>
                                    <p:anim calcmode="lin" valueType="num">
                                      <p:cBhvr>
                                        <p:cTn id="31" dur="1000" fill="hold"/>
                                        <p:tgtEl>
                                          <p:spTgt spid="26"/>
                                        </p:tgtEl>
                                        <p:attrNameLst>
                                          <p:attrName>ppt_x</p:attrName>
                                        </p:attrNameLst>
                                      </p:cBhvr>
                                      <p:tavLst>
                                        <p:tav tm="0">
                                          <p:val>
                                            <p:strVal val="#ppt_x"/>
                                          </p:val>
                                        </p:tav>
                                        <p:tav tm="100000">
                                          <p:val>
                                            <p:strVal val="#ppt_x"/>
                                          </p:val>
                                        </p:tav>
                                      </p:tavLst>
                                    </p:anim>
                                    <p:anim calcmode="lin" valueType="num">
                                      <p:cBhvr>
                                        <p:cTn id="3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33"/>
            </p:par>
          </p:childTnLst>
        </p:cTn>
      </p:par>
    </p:tnLst>
    <p:bldLst>
      <p:bldP spid="9" grpId="0"/>
      <p:bldP spid="23" grpId="0"/>
      <p:bldP spid="24" grpId="0"/>
      <p:bldP spid="26" grpId="0"/>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dmin\Desktop\trao duyen\trao-duyen-2.jpg"/>
          <p:cNvPicPr>
            <a:picLocks noChangeAspect="1" noChangeArrowheads="1"/>
          </p:cNvPicPr>
          <p:nvPr/>
        </p:nvPicPr>
        <p:blipFill rotWithShape="1">
          <a:blip r:embed="rId2">
            <a:extLst>
              <a:ext uri="{28A0092B-C50C-407E-A947-70E740481C1C}">
                <a14:useLocalDpi xmlns:a14="http://schemas.microsoft.com/office/drawing/2010/main" val="0"/>
              </a:ext>
            </a:extLst>
          </a:blip>
          <a:srcRect l="15832" t="6177" r="8043" b="6000"/>
          <a:stretch/>
        </p:blipFill>
        <p:spPr bwMode="auto">
          <a:xfrm>
            <a:off x="5867400" y="774577"/>
            <a:ext cx="3276600" cy="57575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76200" y="1828800"/>
            <a:ext cx="6172200" cy="3495619"/>
          </a:xfrm>
          <a:prstGeom prst="rect">
            <a:avLst/>
          </a:prstGeom>
        </p:spPr>
        <p:txBody>
          <a:bodyPr wrap="square" lIns="48052" tIns="24026" rIns="48052" bIns="24026">
            <a:spAutoFit/>
          </a:bodyPr>
          <a:lstStyle/>
          <a:p>
            <a:pPr algn="ctr"/>
            <a:r>
              <a:rPr lang="vi-VN" sz="2800" b="1" dirty="0">
                <a:solidFill>
                  <a:srgbClr val="002060"/>
                </a:solidFill>
                <a:latin typeface="Times New Roman" panose="02020603050405020304" pitchFamily="18" charset="0"/>
                <a:ea typeface="Aachen" pitchFamily="18" charset="-93"/>
                <a:cs typeface="Times New Roman" panose="02020603050405020304" pitchFamily="18" charset="0"/>
              </a:rPr>
              <a:t>Mai sau dù có bao giờ,</a:t>
            </a:r>
            <a:br>
              <a:rPr lang="vi-VN" sz="2800" b="1" dirty="0">
                <a:solidFill>
                  <a:srgbClr val="002060"/>
                </a:solidFill>
                <a:latin typeface="Times New Roman" panose="02020603050405020304" pitchFamily="18" charset="0"/>
                <a:ea typeface="Aachen" pitchFamily="18" charset="-93"/>
                <a:cs typeface="Times New Roman" panose="02020603050405020304" pitchFamily="18" charset="0"/>
              </a:rPr>
            </a:br>
            <a:r>
              <a:rPr lang="vi-VN" sz="2800" b="1" dirty="0">
                <a:solidFill>
                  <a:srgbClr val="002060"/>
                </a:solidFill>
                <a:latin typeface="Times New Roman" panose="02020603050405020304" pitchFamily="18" charset="0"/>
                <a:ea typeface="Aachen" pitchFamily="18" charset="-93"/>
                <a:cs typeface="Times New Roman" panose="02020603050405020304" pitchFamily="18" charset="0"/>
              </a:rPr>
              <a:t>Đốt lò </a:t>
            </a:r>
            <a:r>
              <a:rPr lang="vi-VN" sz="2800" b="1" dirty="0">
                <a:solidFill>
                  <a:srgbClr val="C00000"/>
                </a:solidFill>
                <a:latin typeface="Times New Roman" panose="02020603050405020304" pitchFamily="18" charset="0"/>
                <a:ea typeface="Aachen" pitchFamily="18" charset="-93"/>
                <a:cs typeface="Times New Roman" panose="02020603050405020304" pitchFamily="18" charset="0"/>
              </a:rPr>
              <a:t>hương</a:t>
            </a:r>
            <a:r>
              <a:rPr lang="vi-VN" sz="2800" b="1" dirty="0">
                <a:solidFill>
                  <a:srgbClr val="002060"/>
                </a:solidFill>
                <a:latin typeface="Times New Roman" panose="02020603050405020304" pitchFamily="18" charset="0"/>
                <a:ea typeface="Aachen" pitchFamily="18" charset="-93"/>
                <a:cs typeface="Times New Roman" panose="02020603050405020304" pitchFamily="18" charset="0"/>
              </a:rPr>
              <a:t> ấy, so tơ phím này.</a:t>
            </a:r>
            <a:br>
              <a:rPr lang="vi-VN" sz="2800" b="1" dirty="0">
                <a:solidFill>
                  <a:srgbClr val="002060"/>
                </a:solidFill>
                <a:latin typeface="Times New Roman" panose="02020603050405020304" pitchFamily="18" charset="0"/>
                <a:ea typeface="Aachen" pitchFamily="18" charset="-93"/>
                <a:cs typeface="Times New Roman" panose="02020603050405020304" pitchFamily="18" charset="0"/>
              </a:rPr>
            </a:br>
            <a:r>
              <a:rPr lang="vi-VN" sz="2800" b="1" dirty="0">
                <a:solidFill>
                  <a:srgbClr val="002060"/>
                </a:solidFill>
                <a:latin typeface="Times New Roman" panose="02020603050405020304" pitchFamily="18" charset="0"/>
                <a:ea typeface="Aachen" pitchFamily="18" charset="-93"/>
                <a:cs typeface="Times New Roman" panose="02020603050405020304" pitchFamily="18" charset="0"/>
              </a:rPr>
              <a:t>Trông ra </a:t>
            </a:r>
            <a:r>
              <a:rPr lang="vi-VN" sz="2800" b="1" dirty="0">
                <a:solidFill>
                  <a:srgbClr val="C00000"/>
                </a:solidFill>
                <a:latin typeface="Times New Roman" panose="02020603050405020304" pitchFamily="18" charset="0"/>
                <a:ea typeface="Aachen" pitchFamily="18" charset="-93"/>
                <a:cs typeface="Times New Roman" panose="02020603050405020304" pitchFamily="18" charset="0"/>
              </a:rPr>
              <a:t>ngọn cỏ </a:t>
            </a:r>
            <a:r>
              <a:rPr lang="en-US" sz="2800" b="1" dirty="0" smtClean="0">
                <a:solidFill>
                  <a:srgbClr val="C00000"/>
                </a:solidFill>
                <a:latin typeface="Times New Roman" panose="02020603050405020304" pitchFamily="18" charset="0"/>
                <a:ea typeface="Aachen" pitchFamily="18" charset="-93"/>
                <a:cs typeface="Times New Roman" panose="02020603050405020304" pitchFamily="18" charset="0"/>
              </a:rPr>
              <a:t>lá</a:t>
            </a:r>
            <a:r>
              <a:rPr lang="vi-VN" sz="2800" b="1" dirty="0" smtClean="0">
                <a:solidFill>
                  <a:srgbClr val="C00000"/>
                </a:solidFill>
                <a:latin typeface="Times New Roman" panose="02020603050405020304" pitchFamily="18" charset="0"/>
                <a:ea typeface="Aachen" pitchFamily="18" charset="-93"/>
                <a:cs typeface="Times New Roman" panose="02020603050405020304" pitchFamily="18" charset="0"/>
              </a:rPr>
              <a:t> </a:t>
            </a:r>
            <a:r>
              <a:rPr lang="vi-VN" sz="2800" b="1" dirty="0">
                <a:solidFill>
                  <a:srgbClr val="C00000"/>
                </a:solidFill>
                <a:latin typeface="Times New Roman" panose="02020603050405020304" pitchFamily="18" charset="0"/>
                <a:ea typeface="Aachen" pitchFamily="18" charset="-93"/>
                <a:cs typeface="Times New Roman" panose="02020603050405020304" pitchFamily="18" charset="0"/>
              </a:rPr>
              <a:t>cây</a:t>
            </a:r>
            <a:r>
              <a:rPr lang="vi-VN" sz="2800" b="1" dirty="0">
                <a:solidFill>
                  <a:srgbClr val="002060"/>
                </a:solidFill>
                <a:latin typeface="Times New Roman" panose="02020603050405020304" pitchFamily="18" charset="0"/>
                <a:ea typeface="Aachen" pitchFamily="18" charset="-93"/>
                <a:cs typeface="Times New Roman" panose="02020603050405020304" pitchFamily="18" charset="0"/>
              </a:rPr>
              <a:t>,</a:t>
            </a:r>
            <a:br>
              <a:rPr lang="vi-VN" sz="2800" b="1" dirty="0">
                <a:solidFill>
                  <a:srgbClr val="002060"/>
                </a:solidFill>
                <a:latin typeface="Times New Roman" panose="02020603050405020304" pitchFamily="18" charset="0"/>
                <a:ea typeface="Aachen" pitchFamily="18" charset="-93"/>
                <a:cs typeface="Times New Roman" panose="02020603050405020304" pitchFamily="18" charset="0"/>
              </a:rPr>
            </a:br>
            <a:r>
              <a:rPr lang="vi-VN" sz="2800" b="1" dirty="0">
                <a:solidFill>
                  <a:srgbClr val="002060"/>
                </a:solidFill>
                <a:latin typeface="Times New Roman" panose="02020603050405020304" pitchFamily="18" charset="0"/>
                <a:ea typeface="Aachen" pitchFamily="18" charset="-93"/>
                <a:cs typeface="Times New Roman" panose="02020603050405020304" pitchFamily="18" charset="0"/>
              </a:rPr>
              <a:t>Thấy </a:t>
            </a:r>
            <a:r>
              <a:rPr lang="vi-VN" sz="2800" b="1" dirty="0">
                <a:solidFill>
                  <a:srgbClr val="C00000"/>
                </a:solidFill>
                <a:latin typeface="Times New Roman" panose="02020603050405020304" pitchFamily="18" charset="0"/>
                <a:ea typeface="Aachen" pitchFamily="18" charset="-93"/>
                <a:cs typeface="Times New Roman" panose="02020603050405020304" pitchFamily="18" charset="0"/>
              </a:rPr>
              <a:t>hiu hiu gió</a:t>
            </a:r>
            <a:r>
              <a:rPr lang="vi-VN" sz="2800" b="1" dirty="0">
                <a:solidFill>
                  <a:srgbClr val="002060"/>
                </a:solidFill>
                <a:latin typeface="Times New Roman" panose="02020603050405020304" pitchFamily="18" charset="0"/>
                <a:ea typeface="Aachen" pitchFamily="18" charset="-93"/>
                <a:cs typeface="Times New Roman" panose="02020603050405020304" pitchFamily="18" charset="0"/>
              </a:rPr>
              <a:t>, thì hay chị về.</a:t>
            </a:r>
            <a:br>
              <a:rPr lang="vi-VN" sz="2800" b="1" dirty="0">
                <a:solidFill>
                  <a:srgbClr val="002060"/>
                </a:solidFill>
                <a:latin typeface="Times New Roman" panose="02020603050405020304" pitchFamily="18" charset="0"/>
                <a:ea typeface="Aachen" pitchFamily="18" charset="-93"/>
                <a:cs typeface="Times New Roman" panose="02020603050405020304" pitchFamily="18" charset="0"/>
              </a:rPr>
            </a:br>
            <a:r>
              <a:rPr lang="vi-VN" sz="2800" b="1" dirty="0">
                <a:solidFill>
                  <a:srgbClr val="C00000"/>
                </a:solidFill>
                <a:latin typeface="Times New Roman" panose="02020603050405020304" pitchFamily="18" charset="0"/>
                <a:ea typeface="Aachen" pitchFamily="18" charset="-93"/>
                <a:cs typeface="Times New Roman" panose="02020603050405020304" pitchFamily="18" charset="0"/>
              </a:rPr>
              <a:t>Hồn</a:t>
            </a:r>
            <a:r>
              <a:rPr lang="vi-VN" sz="2800" b="1" dirty="0">
                <a:solidFill>
                  <a:srgbClr val="002060"/>
                </a:solidFill>
                <a:latin typeface="Times New Roman" panose="02020603050405020304" pitchFamily="18" charset="0"/>
                <a:ea typeface="Aachen" pitchFamily="18" charset="-93"/>
                <a:cs typeface="Times New Roman" panose="02020603050405020304" pitchFamily="18" charset="0"/>
              </a:rPr>
              <a:t> còn mang nặng lời thề,</a:t>
            </a:r>
            <a:br>
              <a:rPr lang="vi-VN" sz="2800" b="1" dirty="0">
                <a:solidFill>
                  <a:srgbClr val="002060"/>
                </a:solidFill>
                <a:latin typeface="Times New Roman" panose="02020603050405020304" pitchFamily="18" charset="0"/>
                <a:ea typeface="Aachen" pitchFamily="18" charset="-93"/>
                <a:cs typeface="Times New Roman" panose="02020603050405020304" pitchFamily="18" charset="0"/>
              </a:rPr>
            </a:br>
            <a:r>
              <a:rPr lang="vi-VN" sz="2800" b="1" dirty="0">
                <a:solidFill>
                  <a:srgbClr val="C00000"/>
                </a:solidFill>
                <a:latin typeface="Times New Roman" panose="02020603050405020304" pitchFamily="18" charset="0"/>
                <a:ea typeface="Aachen" pitchFamily="18" charset="-93"/>
                <a:cs typeface="Times New Roman" panose="02020603050405020304" pitchFamily="18" charset="0"/>
              </a:rPr>
              <a:t>Nát thân bồ liễu </a:t>
            </a:r>
            <a:r>
              <a:rPr lang="vi-VN" sz="2800" b="1" dirty="0">
                <a:solidFill>
                  <a:srgbClr val="002060"/>
                </a:solidFill>
                <a:latin typeface="Times New Roman" panose="02020603050405020304" pitchFamily="18" charset="0"/>
                <a:ea typeface="Aachen" pitchFamily="18" charset="-93"/>
                <a:cs typeface="Times New Roman" panose="02020603050405020304" pitchFamily="18" charset="0"/>
              </a:rPr>
              <a:t>đền nghì trúc mai.</a:t>
            </a:r>
            <a:br>
              <a:rPr lang="vi-VN" sz="2800" b="1" dirty="0">
                <a:solidFill>
                  <a:srgbClr val="002060"/>
                </a:solidFill>
                <a:latin typeface="Times New Roman" panose="02020603050405020304" pitchFamily="18" charset="0"/>
                <a:ea typeface="Aachen" pitchFamily="18" charset="-93"/>
                <a:cs typeface="Times New Roman" panose="02020603050405020304" pitchFamily="18" charset="0"/>
              </a:rPr>
            </a:br>
            <a:r>
              <a:rPr lang="vi-VN" sz="2800" b="1" dirty="0">
                <a:solidFill>
                  <a:srgbClr val="C00000"/>
                </a:solidFill>
                <a:latin typeface="Times New Roman" panose="02020603050405020304" pitchFamily="18" charset="0"/>
                <a:ea typeface="Aachen" pitchFamily="18" charset="-93"/>
                <a:cs typeface="Times New Roman" panose="02020603050405020304" pitchFamily="18" charset="0"/>
              </a:rPr>
              <a:t>Dạ đài cách mặt, khuất lời</a:t>
            </a:r>
            <a:r>
              <a:rPr lang="vi-VN" sz="2800" b="1" dirty="0">
                <a:solidFill>
                  <a:srgbClr val="002060"/>
                </a:solidFill>
                <a:latin typeface="Times New Roman" panose="02020603050405020304" pitchFamily="18" charset="0"/>
                <a:ea typeface="Aachen" pitchFamily="18" charset="-93"/>
                <a:cs typeface="Times New Roman" panose="02020603050405020304" pitchFamily="18" charset="0"/>
              </a:rPr>
              <a:t>,</a:t>
            </a:r>
            <a:br>
              <a:rPr lang="vi-VN" sz="2800" b="1" dirty="0">
                <a:solidFill>
                  <a:srgbClr val="002060"/>
                </a:solidFill>
                <a:latin typeface="Times New Roman" panose="02020603050405020304" pitchFamily="18" charset="0"/>
                <a:ea typeface="Aachen" pitchFamily="18" charset="-93"/>
                <a:cs typeface="Times New Roman" panose="02020603050405020304" pitchFamily="18" charset="0"/>
              </a:rPr>
            </a:br>
            <a:r>
              <a:rPr lang="vi-VN" sz="2800" b="1" dirty="0">
                <a:solidFill>
                  <a:srgbClr val="002060"/>
                </a:solidFill>
                <a:latin typeface="Times New Roman" panose="02020603050405020304" pitchFamily="18" charset="0"/>
                <a:ea typeface="Aachen" pitchFamily="18" charset="-93"/>
                <a:cs typeface="Times New Roman" panose="02020603050405020304" pitchFamily="18" charset="0"/>
              </a:rPr>
              <a:t>Rảy xin chén nước cho </a:t>
            </a:r>
            <a:r>
              <a:rPr lang="vi-VN" sz="2800" b="1" dirty="0">
                <a:solidFill>
                  <a:srgbClr val="C00000"/>
                </a:solidFill>
                <a:latin typeface="Times New Roman" panose="02020603050405020304" pitchFamily="18" charset="0"/>
                <a:ea typeface="Aachen" pitchFamily="18" charset="-93"/>
                <a:cs typeface="Times New Roman" panose="02020603050405020304" pitchFamily="18" charset="0"/>
              </a:rPr>
              <a:t>người thác oan</a:t>
            </a:r>
            <a:endParaRPr lang="en-US" sz="2800" b="1" dirty="0">
              <a:solidFill>
                <a:srgbClr val="C00000"/>
              </a:solidFill>
              <a:latin typeface="Times New Roman" panose="02020603050405020304" pitchFamily="18" charset="0"/>
              <a:ea typeface="Aachen" pitchFamily="18" charset="-93"/>
              <a:cs typeface="Times New Roman" panose="02020603050405020304" pitchFamily="18" charset="0"/>
            </a:endParaRPr>
          </a:p>
        </p:txBody>
      </p:sp>
      <p:sp>
        <p:nvSpPr>
          <p:cNvPr id="4" name="Rectangle 3"/>
          <p:cNvSpPr/>
          <p:nvPr/>
        </p:nvSpPr>
        <p:spPr>
          <a:xfrm>
            <a:off x="-228600" y="781504"/>
            <a:ext cx="7006967" cy="523220"/>
          </a:xfrm>
          <a:prstGeom prst="rect">
            <a:avLst/>
          </a:prstGeom>
        </p:spPr>
        <p:txBody>
          <a:bodyPr wrap="square">
            <a:spAutoFit/>
          </a:bodyPr>
          <a:lstStyle/>
          <a:p>
            <a:pPr lvl="1">
              <a:spcBef>
                <a:spcPct val="0"/>
              </a:spcBef>
            </a:pPr>
            <a:r>
              <a:rPr lang="en-US" sz="2800" b="1" dirty="0" smtClean="0">
                <a:ln w="1905"/>
                <a:solidFill>
                  <a:srgbClr val="0000FF"/>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8 câu tiếp theo : Kiều dặn dò Thúy Vân</a:t>
            </a:r>
            <a:endParaRPr lang="en-US" sz="2800" b="1" dirty="0">
              <a:ln w="1905"/>
              <a:solidFill>
                <a:srgbClr val="0000FF"/>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1021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ers\Admin\Desktop\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362200"/>
            <a:ext cx="3176588" cy="42068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304800" y="782866"/>
            <a:ext cx="6574971" cy="240065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500" b="1" dirty="0" smtClean="0">
                <a:latin typeface="Times New Roman" panose="02020603050405020304" pitchFamily="18" charset="0"/>
                <a:ea typeface="Aachen" pitchFamily="18" charset="-93"/>
                <a:cs typeface="Times New Roman" panose="02020603050405020304" pitchFamily="18" charset="0"/>
              </a:rPr>
              <a:t> </a:t>
            </a:r>
            <a:r>
              <a:rPr lang="vi-VN" sz="2500" b="1" dirty="0" smtClean="0">
                <a:latin typeface="Times New Roman" panose="02020603050405020304" pitchFamily="18" charset="0"/>
                <a:ea typeface="Aachen" pitchFamily="18" charset="-93"/>
                <a:cs typeface="Times New Roman" panose="02020603050405020304" pitchFamily="18" charset="0"/>
              </a:rPr>
              <a:t>"</a:t>
            </a:r>
            <a:r>
              <a:rPr lang="vi-VN" sz="2500" b="1" dirty="0">
                <a:latin typeface="Times New Roman" panose="02020603050405020304" pitchFamily="18" charset="0"/>
                <a:ea typeface="Aachen" pitchFamily="18" charset="-93"/>
                <a:cs typeface="Times New Roman" panose="02020603050405020304" pitchFamily="18" charset="0"/>
              </a:rPr>
              <a:t>Ngày sau, chàng cùng em thiếp </a:t>
            </a:r>
            <a:r>
              <a:rPr lang="vi-VN" sz="2500" b="1" dirty="0">
                <a:solidFill>
                  <a:srgbClr val="C00000"/>
                </a:solidFill>
                <a:latin typeface="Times New Roman" panose="02020603050405020304" pitchFamily="18" charset="0"/>
                <a:ea typeface="Aachen" pitchFamily="18" charset="-93"/>
                <a:cs typeface="Times New Roman" panose="02020603050405020304" pitchFamily="18" charset="0"/>
              </a:rPr>
              <a:t>đốt hương, gảy đàn, đọc ca, ngâm khúc, khói hương </a:t>
            </a:r>
            <a:r>
              <a:rPr lang="vi-VN" sz="2500" b="1" dirty="0">
                <a:latin typeface="Times New Roman" panose="02020603050405020304" pitchFamily="18" charset="0"/>
                <a:ea typeface="Aachen" pitchFamily="18" charset="-93"/>
                <a:cs typeface="Times New Roman" panose="02020603050405020304" pitchFamily="18" charset="0"/>
              </a:rPr>
              <a:t>phảng phất, có gió lạnh như </a:t>
            </a:r>
            <a:r>
              <a:rPr lang="vi-VN" sz="2500" b="1" dirty="0">
                <a:solidFill>
                  <a:srgbClr val="C00000"/>
                </a:solidFill>
                <a:latin typeface="Times New Roman" panose="02020603050405020304" pitchFamily="18" charset="0"/>
                <a:ea typeface="Aachen" pitchFamily="18" charset="-93"/>
                <a:cs typeface="Times New Roman" panose="02020603050405020304" pitchFamily="18" charset="0"/>
              </a:rPr>
              <a:t>mưa tuyết </a:t>
            </a:r>
            <a:r>
              <a:rPr lang="vi-VN" sz="2500" b="1" dirty="0">
                <a:latin typeface="Times New Roman" panose="02020603050405020304" pitchFamily="18" charset="0"/>
                <a:ea typeface="Aachen" pitchFamily="18" charset="-93"/>
                <a:cs typeface="Times New Roman" panose="02020603050405020304" pitchFamily="18" charset="0"/>
              </a:rPr>
              <a:t>đưa lại, tức là </a:t>
            </a:r>
            <a:r>
              <a:rPr lang="vi-VN" sz="2500" b="1" dirty="0">
                <a:solidFill>
                  <a:srgbClr val="C00000"/>
                </a:solidFill>
                <a:latin typeface="Times New Roman" panose="02020603050405020304" pitchFamily="18" charset="0"/>
                <a:ea typeface="Aachen" pitchFamily="18" charset="-93"/>
                <a:cs typeface="Times New Roman" panose="02020603050405020304" pitchFamily="18" charset="0"/>
              </a:rPr>
              <a:t>hồn thiếp </a:t>
            </a:r>
            <a:r>
              <a:rPr lang="vi-VN" sz="2500" b="1" dirty="0">
                <a:latin typeface="Times New Roman" panose="02020603050405020304" pitchFamily="18" charset="0"/>
                <a:ea typeface="Aachen" pitchFamily="18" charset="-93"/>
                <a:cs typeface="Times New Roman" panose="02020603050405020304" pitchFamily="18" charset="0"/>
              </a:rPr>
              <a:t>đó. May mà chàng lấy chén nước chè </a:t>
            </a:r>
            <a:r>
              <a:rPr lang="vi-VN" sz="2500" b="1" dirty="0">
                <a:solidFill>
                  <a:srgbClr val="C00000"/>
                </a:solidFill>
                <a:latin typeface="Times New Roman" panose="02020603050405020304" pitchFamily="18" charset="0"/>
                <a:ea typeface="Aachen" pitchFamily="18" charset="-93"/>
                <a:cs typeface="Times New Roman" panose="02020603050405020304" pitchFamily="18" charset="0"/>
              </a:rPr>
              <a:t>rưới vào oan hồn </a:t>
            </a:r>
            <a:r>
              <a:rPr lang="vi-VN" sz="2500" b="1" dirty="0">
                <a:latin typeface="Times New Roman" panose="02020603050405020304" pitchFamily="18" charset="0"/>
                <a:ea typeface="Aachen" pitchFamily="18" charset="-93"/>
                <a:cs typeface="Times New Roman" panose="02020603050405020304" pitchFamily="18" charset="0"/>
              </a:rPr>
              <a:t>của thiếp thì thiếp mang ơn nhiều lắm</a:t>
            </a:r>
            <a:r>
              <a:rPr lang="vi-VN" sz="2500" b="1" dirty="0" smtClean="0">
                <a:latin typeface="Times New Roman" panose="02020603050405020304" pitchFamily="18" charset="0"/>
                <a:ea typeface="Aachen" pitchFamily="18" charset="-93"/>
                <a:cs typeface="Times New Roman" panose="02020603050405020304" pitchFamily="18" charset="0"/>
              </a:rPr>
              <a:t>"</a:t>
            </a:r>
            <a:endParaRPr lang="en-US" sz="2500" b="1" dirty="0">
              <a:latin typeface="Times New Roman" panose="02020603050405020304" pitchFamily="18" charset="0"/>
              <a:ea typeface="Aachen" pitchFamily="18" charset="-93"/>
              <a:cs typeface="Times New Roman" panose="02020603050405020304" pitchFamily="18" charset="0"/>
            </a:endParaRPr>
          </a:p>
        </p:txBody>
      </p:sp>
      <p:pic>
        <p:nvPicPr>
          <p:cNvPr id="5122" name="Picture 2" descr="C:\Users\Admin\Desktop\trao duyen\image004.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28600"/>
            <a:ext cx="2338388" cy="311278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3" name="Rectangle 2"/>
          <p:cNvSpPr/>
          <p:nvPr/>
        </p:nvSpPr>
        <p:spPr>
          <a:xfrm>
            <a:off x="1600200" y="345757"/>
            <a:ext cx="3623108" cy="492443"/>
          </a:xfrm>
          <a:prstGeom prst="rect">
            <a:avLst/>
          </a:prstGeom>
        </p:spPr>
        <p:txBody>
          <a:bodyPr wrap="none">
            <a:spAutoFit/>
          </a:bodyPr>
          <a:lstStyle/>
          <a:p>
            <a:r>
              <a:rPr lang="en-US" sz="2500" b="1" i="1" dirty="0" smtClean="0">
                <a:solidFill>
                  <a:srgbClr val="002060"/>
                </a:solidFill>
                <a:latin typeface="Times New Roman" panose="02020603050405020304" pitchFamily="18" charset="0"/>
                <a:ea typeface="Aachen" pitchFamily="18" charset="-93"/>
                <a:cs typeface="Times New Roman" panose="02020603050405020304" pitchFamily="18" charset="0"/>
              </a:rPr>
              <a:t>( Thanh </a:t>
            </a:r>
            <a:r>
              <a:rPr lang="en-US" sz="2500" b="1" i="1" dirty="0">
                <a:solidFill>
                  <a:srgbClr val="002060"/>
                </a:solidFill>
                <a:latin typeface="Times New Roman" panose="02020603050405020304" pitchFamily="18" charset="0"/>
                <a:ea typeface="Aachen" pitchFamily="18" charset="-93"/>
                <a:cs typeface="Times New Roman" panose="02020603050405020304" pitchFamily="18" charset="0"/>
              </a:rPr>
              <a:t>Tâm Tài </a:t>
            </a:r>
            <a:r>
              <a:rPr lang="en-US" sz="2500" b="1" i="1" dirty="0" smtClean="0">
                <a:solidFill>
                  <a:srgbClr val="002060"/>
                </a:solidFill>
                <a:latin typeface="Times New Roman" panose="02020603050405020304" pitchFamily="18" charset="0"/>
                <a:ea typeface="Aachen" pitchFamily="18" charset="-93"/>
                <a:cs typeface="Times New Roman" panose="02020603050405020304" pitchFamily="18" charset="0"/>
              </a:rPr>
              <a:t>Nhân )</a:t>
            </a:r>
            <a:endParaRPr lang="en-US" sz="2500" b="1" dirty="0">
              <a:solidFill>
                <a:srgbClr val="002060"/>
              </a:solidFill>
              <a:latin typeface="Times New Roman" panose="02020603050405020304" pitchFamily="18" charset="0"/>
              <a:ea typeface="Aachen" pitchFamily="18" charset="-93"/>
              <a:cs typeface="Times New Roman" panose="02020603050405020304" pitchFamily="18" charset="0"/>
            </a:endParaRPr>
          </a:p>
        </p:txBody>
      </p:sp>
      <p:sp>
        <p:nvSpPr>
          <p:cNvPr id="23" name="Rectangle 22"/>
          <p:cNvSpPr/>
          <p:nvPr/>
        </p:nvSpPr>
        <p:spPr>
          <a:xfrm>
            <a:off x="2628900" y="3686641"/>
            <a:ext cx="6057900" cy="3126287"/>
          </a:xfrm>
          <a:prstGeom prst="rect">
            <a:avLst/>
          </a:prstGeom>
        </p:spPr>
        <p:style>
          <a:lnRef idx="2">
            <a:schemeClr val="accent2"/>
          </a:lnRef>
          <a:fillRef idx="1">
            <a:schemeClr val="lt1"/>
          </a:fillRef>
          <a:effectRef idx="0">
            <a:schemeClr val="accent2"/>
          </a:effectRef>
          <a:fontRef idx="minor">
            <a:schemeClr val="dk1"/>
          </a:fontRef>
        </p:style>
        <p:txBody>
          <a:bodyPr wrap="square" lIns="48052" tIns="24026" rIns="48052" bIns="24026">
            <a:spAutoFit/>
          </a:bodyPr>
          <a:lstStyle/>
          <a:p>
            <a:pPr algn="ctr"/>
            <a:r>
              <a:rPr lang="vi-VN" sz="2500" b="1" dirty="0">
                <a:solidFill>
                  <a:srgbClr val="002060"/>
                </a:solidFill>
                <a:latin typeface="Times New Roman" panose="02020603050405020304" pitchFamily="18" charset="0"/>
                <a:ea typeface="Aachen" pitchFamily="18" charset="-93"/>
                <a:cs typeface="Times New Roman" panose="02020603050405020304" pitchFamily="18" charset="0"/>
              </a:rPr>
              <a:t>Mai sau dù có bao giờ,</a:t>
            </a:r>
            <a:br>
              <a:rPr lang="vi-VN" sz="2500" b="1" dirty="0">
                <a:solidFill>
                  <a:srgbClr val="002060"/>
                </a:solidFill>
                <a:latin typeface="Times New Roman" panose="02020603050405020304" pitchFamily="18" charset="0"/>
                <a:ea typeface="Aachen" pitchFamily="18" charset="-93"/>
                <a:cs typeface="Times New Roman" panose="02020603050405020304" pitchFamily="18" charset="0"/>
              </a:rPr>
            </a:br>
            <a:r>
              <a:rPr lang="vi-VN" sz="2500" b="1" dirty="0">
                <a:solidFill>
                  <a:srgbClr val="002060"/>
                </a:solidFill>
                <a:latin typeface="Times New Roman" panose="02020603050405020304" pitchFamily="18" charset="0"/>
                <a:ea typeface="Aachen" pitchFamily="18" charset="-93"/>
                <a:cs typeface="Times New Roman" panose="02020603050405020304" pitchFamily="18" charset="0"/>
              </a:rPr>
              <a:t>Đốt lò </a:t>
            </a:r>
            <a:r>
              <a:rPr lang="vi-VN" sz="2500" b="1" dirty="0">
                <a:solidFill>
                  <a:srgbClr val="C00000"/>
                </a:solidFill>
                <a:latin typeface="Times New Roman" panose="02020603050405020304" pitchFamily="18" charset="0"/>
                <a:ea typeface="Aachen" pitchFamily="18" charset="-93"/>
                <a:cs typeface="Times New Roman" panose="02020603050405020304" pitchFamily="18" charset="0"/>
              </a:rPr>
              <a:t>hương</a:t>
            </a:r>
            <a:r>
              <a:rPr lang="vi-VN" sz="2500" b="1" dirty="0">
                <a:solidFill>
                  <a:srgbClr val="002060"/>
                </a:solidFill>
                <a:latin typeface="Times New Roman" panose="02020603050405020304" pitchFamily="18" charset="0"/>
                <a:ea typeface="Aachen" pitchFamily="18" charset="-93"/>
                <a:cs typeface="Times New Roman" panose="02020603050405020304" pitchFamily="18" charset="0"/>
              </a:rPr>
              <a:t> ấy, so tơ phím này.</a:t>
            </a:r>
            <a:br>
              <a:rPr lang="vi-VN" sz="2500" b="1" dirty="0">
                <a:solidFill>
                  <a:srgbClr val="002060"/>
                </a:solidFill>
                <a:latin typeface="Times New Roman" panose="02020603050405020304" pitchFamily="18" charset="0"/>
                <a:ea typeface="Aachen" pitchFamily="18" charset="-93"/>
                <a:cs typeface="Times New Roman" panose="02020603050405020304" pitchFamily="18" charset="0"/>
              </a:rPr>
            </a:br>
            <a:r>
              <a:rPr lang="vi-VN" sz="2500" b="1" dirty="0">
                <a:solidFill>
                  <a:srgbClr val="002060"/>
                </a:solidFill>
                <a:latin typeface="Times New Roman" panose="02020603050405020304" pitchFamily="18" charset="0"/>
                <a:ea typeface="Aachen" pitchFamily="18" charset="-93"/>
                <a:cs typeface="Times New Roman" panose="02020603050405020304" pitchFamily="18" charset="0"/>
              </a:rPr>
              <a:t>Trông ra </a:t>
            </a:r>
            <a:r>
              <a:rPr lang="vi-VN" sz="2500" b="1" dirty="0">
                <a:solidFill>
                  <a:srgbClr val="C00000"/>
                </a:solidFill>
                <a:latin typeface="Times New Roman" panose="02020603050405020304" pitchFamily="18" charset="0"/>
                <a:ea typeface="Aachen" pitchFamily="18" charset="-93"/>
                <a:cs typeface="Times New Roman" panose="02020603050405020304" pitchFamily="18" charset="0"/>
              </a:rPr>
              <a:t>ngọn cỏ </a:t>
            </a:r>
            <a:r>
              <a:rPr lang="en-US" sz="2500" b="1" dirty="0" smtClean="0">
                <a:solidFill>
                  <a:srgbClr val="C00000"/>
                </a:solidFill>
                <a:latin typeface="Times New Roman" panose="02020603050405020304" pitchFamily="18" charset="0"/>
                <a:ea typeface="Aachen" pitchFamily="18" charset="-93"/>
                <a:cs typeface="Times New Roman" panose="02020603050405020304" pitchFamily="18" charset="0"/>
              </a:rPr>
              <a:t>lá</a:t>
            </a:r>
            <a:r>
              <a:rPr lang="vi-VN" sz="2500" b="1" dirty="0" smtClean="0">
                <a:solidFill>
                  <a:srgbClr val="C00000"/>
                </a:solidFill>
                <a:latin typeface="Times New Roman" panose="02020603050405020304" pitchFamily="18" charset="0"/>
                <a:ea typeface="Aachen" pitchFamily="18" charset="-93"/>
                <a:cs typeface="Times New Roman" panose="02020603050405020304" pitchFamily="18" charset="0"/>
              </a:rPr>
              <a:t> </a:t>
            </a:r>
            <a:r>
              <a:rPr lang="vi-VN" sz="2500" b="1" dirty="0">
                <a:solidFill>
                  <a:srgbClr val="C00000"/>
                </a:solidFill>
                <a:latin typeface="Times New Roman" panose="02020603050405020304" pitchFamily="18" charset="0"/>
                <a:ea typeface="Aachen" pitchFamily="18" charset="-93"/>
                <a:cs typeface="Times New Roman" panose="02020603050405020304" pitchFamily="18" charset="0"/>
              </a:rPr>
              <a:t>cây</a:t>
            </a:r>
            <a:r>
              <a:rPr lang="vi-VN" sz="2500" b="1" dirty="0">
                <a:solidFill>
                  <a:srgbClr val="002060"/>
                </a:solidFill>
                <a:latin typeface="Times New Roman" panose="02020603050405020304" pitchFamily="18" charset="0"/>
                <a:ea typeface="Aachen" pitchFamily="18" charset="-93"/>
                <a:cs typeface="Times New Roman" panose="02020603050405020304" pitchFamily="18" charset="0"/>
              </a:rPr>
              <a:t>,</a:t>
            </a:r>
            <a:br>
              <a:rPr lang="vi-VN" sz="2500" b="1" dirty="0">
                <a:solidFill>
                  <a:srgbClr val="002060"/>
                </a:solidFill>
                <a:latin typeface="Times New Roman" panose="02020603050405020304" pitchFamily="18" charset="0"/>
                <a:ea typeface="Aachen" pitchFamily="18" charset="-93"/>
                <a:cs typeface="Times New Roman" panose="02020603050405020304" pitchFamily="18" charset="0"/>
              </a:rPr>
            </a:br>
            <a:r>
              <a:rPr lang="vi-VN" sz="2500" b="1" dirty="0">
                <a:solidFill>
                  <a:srgbClr val="002060"/>
                </a:solidFill>
                <a:latin typeface="Times New Roman" panose="02020603050405020304" pitchFamily="18" charset="0"/>
                <a:ea typeface="Aachen" pitchFamily="18" charset="-93"/>
                <a:cs typeface="Times New Roman" panose="02020603050405020304" pitchFamily="18" charset="0"/>
              </a:rPr>
              <a:t>Thấy </a:t>
            </a:r>
            <a:r>
              <a:rPr lang="vi-VN" sz="2500" b="1" dirty="0">
                <a:solidFill>
                  <a:srgbClr val="C00000"/>
                </a:solidFill>
                <a:latin typeface="Times New Roman" panose="02020603050405020304" pitchFamily="18" charset="0"/>
                <a:ea typeface="Aachen" pitchFamily="18" charset="-93"/>
                <a:cs typeface="Times New Roman" panose="02020603050405020304" pitchFamily="18" charset="0"/>
              </a:rPr>
              <a:t>hiu hiu gió</a:t>
            </a:r>
            <a:r>
              <a:rPr lang="vi-VN" sz="2500" b="1" dirty="0">
                <a:solidFill>
                  <a:srgbClr val="002060"/>
                </a:solidFill>
                <a:latin typeface="Times New Roman" panose="02020603050405020304" pitchFamily="18" charset="0"/>
                <a:ea typeface="Aachen" pitchFamily="18" charset="-93"/>
                <a:cs typeface="Times New Roman" panose="02020603050405020304" pitchFamily="18" charset="0"/>
              </a:rPr>
              <a:t>, thì hay chị về.</a:t>
            </a:r>
            <a:br>
              <a:rPr lang="vi-VN" sz="2500" b="1" dirty="0">
                <a:solidFill>
                  <a:srgbClr val="002060"/>
                </a:solidFill>
                <a:latin typeface="Times New Roman" panose="02020603050405020304" pitchFamily="18" charset="0"/>
                <a:ea typeface="Aachen" pitchFamily="18" charset="-93"/>
                <a:cs typeface="Times New Roman" panose="02020603050405020304" pitchFamily="18" charset="0"/>
              </a:rPr>
            </a:br>
            <a:r>
              <a:rPr lang="vi-VN" sz="2500" b="1" dirty="0">
                <a:solidFill>
                  <a:srgbClr val="C00000"/>
                </a:solidFill>
                <a:latin typeface="Times New Roman" panose="02020603050405020304" pitchFamily="18" charset="0"/>
                <a:ea typeface="Aachen" pitchFamily="18" charset="-93"/>
                <a:cs typeface="Times New Roman" panose="02020603050405020304" pitchFamily="18" charset="0"/>
              </a:rPr>
              <a:t>Hồn</a:t>
            </a:r>
            <a:r>
              <a:rPr lang="vi-VN" sz="2500" b="1" dirty="0">
                <a:solidFill>
                  <a:srgbClr val="002060"/>
                </a:solidFill>
                <a:latin typeface="Times New Roman" panose="02020603050405020304" pitchFamily="18" charset="0"/>
                <a:ea typeface="Aachen" pitchFamily="18" charset="-93"/>
                <a:cs typeface="Times New Roman" panose="02020603050405020304" pitchFamily="18" charset="0"/>
              </a:rPr>
              <a:t> còn mang nặng lời thề,</a:t>
            </a:r>
            <a:br>
              <a:rPr lang="vi-VN" sz="2500" b="1" dirty="0">
                <a:solidFill>
                  <a:srgbClr val="002060"/>
                </a:solidFill>
                <a:latin typeface="Times New Roman" panose="02020603050405020304" pitchFamily="18" charset="0"/>
                <a:ea typeface="Aachen" pitchFamily="18" charset="-93"/>
                <a:cs typeface="Times New Roman" panose="02020603050405020304" pitchFamily="18" charset="0"/>
              </a:rPr>
            </a:br>
            <a:r>
              <a:rPr lang="vi-VN" sz="2500" b="1" dirty="0">
                <a:solidFill>
                  <a:srgbClr val="C00000"/>
                </a:solidFill>
                <a:latin typeface="Times New Roman" panose="02020603050405020304" pitchFamily="18" charset="0"/>
                <a:ea typeface="Aachen" pitchFamily="18" charset="-93"/>
                <a:cs typeface="Times New Roman" panose="02020603050405020304" pitchFamily="18" charset="0"/>
              </a:rPr>
              <a:t>Nát thân bồ liễu </a:t>
            </a:r>
            <a:r>
              <a:rPr lang="vi-VN" sz="2500" b="1" dirty="0">
                <a:solidFill>
                  <a:srgbClr val="002060"/>
                </a:solidFill>
                <a:latin typeface="Times New Roman" panose="02020603050405020304" pitchFamily="18" charset="0"/>
                <a:ea typeface="Aachen" pitchFamily="18" charset="-93"/>
                <a:cs typeface="Times New Roman" panose="02020603050405020304" pitchFamily="18" charset="0"/>
              </a:rPr>
              <a:t>đền nghì trúc mai.</a:t>
            </a:r>
            <a:br>
              <a:rPr lang="vi-VN" sz="2500" b="1" dirty="0">
                <a:solidFill>
                  <a:srgbClr val="002060"/>
                </a:solidFill>
                <a:latin typeface="Times New Roman" panose="02020603050405020304" pitchFamily="18" charset="0"/>
                <a:ea typeface="Aachen" pitchFamily="18" charset="-93"/>
                <a:cs typeface="Times New Roman" panose="02020603050405020304" pitchFamily="18" charset="0"/>
              </a:rPr>
            </a:br>
            <a:r>
              <a:rPr lang="vi-VN" sz="2500" b="1" dirty="0">
                <a:solidFill>
                  <a:srgbClr val="C00000"/>
                </a:solidFill>
                <a:latin typeface="Times New Roman" panose="02020603050405020304" pitchFamily="18" charset="0"/>
                <a:ea typeface="Aachen" pitchFamily="18" charset="-93"/>
                <a:cs typeface="Times New Roman" panose="02020603050405020304" pitchFamily="18" charset="0"/>
              </a:rPr>
              <a:t>Dạ đài cách mặt, khuất lời</a:t>
            </a:r>
            <a:r>
              <a:rPr lang="vi-VN" sz="2500" b="1" dirty="0">
                <a:solidFill>
                  <a:srgbClr val="002060"/>
                </a:solidFill>
                <a:latin typeface="Times New Roman" panose="02020603050405020304" pitchFamily="18" charset="0"/>
                <a:ea typeface="Aachen" pitchFamily="18" charset="-93"/>
                <a:cs typeface="Times New Roman" panose="02020603050405020304" pitchFamily="18" charset="0"/>
              </a:rPr>
              <a:t>,</a:t>
            </a:r>
            <a:br>
              <a:rPr lang="vi-VN" sz="2500" b="1" dirty="0">
                <a:solidFill>
                  <a:srgbClr val="002060"/>
                </a:solidFill>
                <a:latin typeface="Times New Roman" panose="02020603050405020304" pitchFamily="18" charset="0"/>
                <a:ea typeface="Aachen" pitchFamily="18" charset="-93"/>
                <a:cs typeface="Times New Roman" panose="02020603050405020304" pitchFamily="18" charset="0"/>
              </a:rPr>
            </a:br>
            <a:r>
              <a:rPr lang="vi-VN" sz="2500" b="1" dirty="0">
                <a:solidFill>
                  <a:srgbClr val="002060"/>
                </a:solidFill>
                <a:latin typeface="Times New Roman" panose="02020603050405020304" pitchFamily="18" charset="0"/>
                <a:ea typeface="Aachen" pitchFamily="18" charset="-93"/>
                <a:cs typeface="Times New Roman" panose="02020603050405020304" pitchFamily="18" charset="0"/>
              </a:rPr>
              <a:t>Rảy xin chén nước cho </a:t>
            </a:r>
            <a:r>
              <a:rPr lang="vi-VN" sz="2500" b="1" dirty="0">
                <a:solidFill>
                  <a:srgbClr val="C00000"/>
                </a:solidFill>
                <a:latin typeface="Times New Roman" panose="02020603050405020304" pitchFamily="18" charset="0"/>
                <a:ea typeface="Aachen" pitchFamily="18" charset="-93"/>
                <a:cs typeface="Times New Roman" panose="02020603050405020304" pitchFamily="18" charset="0"/>
              </a:rPr>
              <a:t>người thác oan</a:t>
            </a:r>
            <a:endParaRPr lang="en-US" sz="2500" b="1" dirty="0">
              <a:solidFill>
                <a:srgbClr val="C00000"/>
              </a:solidFill>
              <a:latin typeface="Times New Roman" panose="02020603050405020304" pitchFamily="18" charset="0"/>
              <a:ea typeface="Aachen" pitchFamily="18" charset="-93"/>
              <a:cs typeface="Times New Roman" panose="02020603050405020304" pitchFamily="18" charset="0"/>
            </a:endParaRPr>
          </a:p>
        </p:txBody>
      </p:sp>
      <p:sp>
        <p:nvSpPr>
          <p:cNvPr id="24" name="Rectangle 23"/>
          <p:cNvSpPr/>
          <p:nvPr/>
        </p:nvSpPr>
        <p:spPr>
          <a:xfrm>
            <a:off x="4382041" y="3276600"/>
            <a:ext cx="2073003" cy="492443"/>
          </a:xfrm>
          <a:prstGeom prst="rect">
            <a:avLst/>
          </a:prstGeom>
        </p:spPr>
        <p:txBody>
          <a:bodyPr wrap="none">
            <a:spAutoFit/>
          </a:bodyPr>
          <a:lstStyle/>
          <a:p>
            <a:r>
              <a:rPr lang="en-US" sz="2500" b="1" i="1" dirty="0" smtClean="0">
                <a:solidFill>
                  <a:srgbClr val="002060"/>
                </a:solidFill>
                <a:latin typeface="Times New Roman" panose="02020603050405020304" pitchFamily="18" charset="0"/>
                <a:ea typeface="Aachen" pitchFamily="18" charset="-93"/>
                <a:cs typeface="Times New Roman" panose="02020603050405020304" pitchFamily="18" charset="0"/>
              </a:rPr>
              <a:t>( Nguyễn Du)</a:t>
            </a:r>
            <a:endParaRPr lang="en-US" sz="2500" b="1" dirty="0">
              <a:solidFill>
                <a:srgbClr val="002060"/>
              </a:solidFill>
              <a:latin typeface="Times New Roman" panose="02020603050405020304" pitchFamily="18" charset="0"/>
              <a:ea typeface="Aachen" pitchFamily="18" charset="-93"/>
              <a:cs typeface="Times New Roman" panose="02020603050405020304" pitchFamily="18" charset="0"/>
            </a:endParaRPr>
          </a:p>
        </p:txBody>
      </p:sp>
      <p:pic>
        <p:nvPicPr>
          <p:cNvPr id="5123" name="Picture 3" descr="C:\Users\Admin\Desktop\trao duyen\truyenkieu-mua-sach-hay.jpg"/>
          <p:cNvPicPr>
            <a:picLocks noChangeAspect="1" noChangeArrowheads="1"/>
          </p:cNvPicPr>
          <p:nvPr/>
        </p:nvPicPr>
        <p:blipFill rotWithShape="1">
          <a:blip r:embed="rId5">
            <a:extLst>
              <a:ext uri="{28A0092B-C50C-407E-A947-70E740481C1C}">
                <a14:useLocalDpi xmlns:a14="http://schemas.microsoft.com/office/drawing/2010/main" val="0"/>
              </a:ext>
            </a:extLst>
          </a:blip>
          <a:srcRect t="5923" b="12122"/>
          <a:stretch/>
        </p:blipFill>
        <p:spPr bwMode="auto">
          <a:xfrm>
            <a:off x="371298" y="3298857"/>
            <a:ext cx="2752902" cy="340674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59981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22" presetClass="entr" presetSubtype="1" fill="hold" nodeType="withEffect">
                                  <p:stCondLst>
                                    <p:cond delay="300"/>
                                  </p:stCondLst>
                                  <p:childTnLst>
                                    <p:set>
                                      <p:cBhvr>
                                        <p:cTn id="14" dur="1" fill="hold">
                                          <p:stCondLst>
                                            <p:cond delay="0"/>
                                          </p:stCondLst>
                                        </p:cTn>
                                        <p:tgtEl>
                                          <p:spTgt spid="5122"/>
                                        </p:tgtEl>
                                        <p:attrNameLst>
                                          <p:attrName>style.visibility</p:attrName>
                                        </p:attrNameLst>
                                      </p:cBhvr>
                                      <p:to>
                                        <p:strVal val="visible"/>
                                      </p:to>
                                    </p:set>
                                    <p:animEffect transition="in" filter="wipe(up)">
                                      <p:cBhvr>
                                        <p:cTn id="15" dur="500"/>
                                        <p:tgtEl>
                                          <p:spTgt spid="512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500" fill="hold"/>
                                        <p:tgtEl>
                                          <p:spTgt spid="24"/>
                                        </p:tgtEl>
                                        <p:attrNameLst>
                                          <p:attrName>ppt_x</p:attrName>
                                        </p:attrNameLst>
                                      </p:cBhvr>
                                      <p:tavLst>
                                        <p:tav tm="0">
                                          <p:val>
                                            <p:strVal val="1+#ppt_w/2"/>
                                          </p:val>
                                        </p:tav>
                                        <p:tav tm="100000">
                                          <p:val>
                                            <p:strVal val="#ppt_x"/>
                                          </p:val>
                                        </p:tav>
                                      </p:tavLst>
                                    </p:anim>
                                    <p:anim calcmode="lin" valueType="num">
                                      <p:cBhvr additive="base">
                                        <p:cTn id="21" dur="500" fill="hold"/>
                                        <p:tgtEl>
                                          <p:spTgt spid="24"/>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0-#ppt_w/2"/>
                                          </p:val>
                                        </p:tav>
                                        <p:tav tm="100000">
                                          <p:val>
                                            <p:strVal val="#ppt_x"/>
                                          </p:val>
                                        </p:tav>
                                      </p:tavLst>
                                    </p:anim>
                                    <p:anim calcmode="lin" valueType="num">
                                      <p:cBhvr additive="base">
                                        <p:cTn id="25" dur="500" fill="hold"/>
                                        <p:tgtEl>
                                          <p:spTgt spid="23"/>
                                        </p:tgtEl>
                                        <p:attrNameLst>
                                          <p:attrName>ppt_y</p:attrName>
                                        </p:attrNameLst>
                                      </p:cBhvr>
                                      <p:tavLst>
                                        <p:tav tm="0">
                                          <p:val>
                                            <p:strVal val="#ppt_y"/>
                                          </p:val>
                                        </p:tav>
                                        <p:tav tm="100000">
                                          <p:val>
                                            <p:strVal val="#ppt_y"/>
                                          </p:val>
                                        </p:tav>
                                      </p:tavLst>
                                    </p:anim>
                                  </p:childTnLst>
                                </p:cTn>
                              </p:par>
                              <p:par>
                                <p:cTn id="26" presetID="22" presetClass="entr" presetSubtype="1" fill="hold" nodeType="withEffect">
                                  <p:stCondLst>
                                    <p:cond delay="400"/>
                                  </p:stCondLst>
                                  <p:childTnLst>
                                    <p:set>
                                      <p:cBhvr>
                                        <p:cTn id="27" dur="1" fill="hold">
                                          <p:stCondLst>
                                            <p:cond delay="0"/>
                                          </p:stCondLst>
                                        </p:cTn>
                                        <p:tgtEl>
                                          <p:spTgt spid="5123"/>
                                        </p:tgtEl>
                                        <p:attrNameLst>
                                          <p:attrName>style.visibility</p:attrName>
                                        </p:attrNameLst>
                                      </p:cBhvr>
                                      <p:to>
                                        <p:strVal val="visible"/>
                                      </p:to>
                                    </p:set>
                                    <p:animEffect transition="in" filter="wipe(up)">
                                      <p:cBhvr>
                                        <p:cTn id="28"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29"/>
            </p:par>
          </p:childTnLst>
        </p:cTn>
      </p:par>
    </p:tnLst>
    <p:bldLst>
      <p:bldP spid="20" grpId="0" animBg="1"/>
      <p:bldP spid="3" grpId="0"/>
      <p:bldP spid="23"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in\Desktop\de thi thu\21-9NT07997.jpg"/>
          <p:cNvPicPr>
            <a:picLocks noChangeAspect="1" noChangeArrowheads="1"/>
          </p:cNvPicPr>
          <p:nvPr/>
        </p:nvPicPr>
        <p:blipFill rotWithShape="1">
          <a:blip r:embed="rId5">
            <a:extLst>
              <a:ext uri="{28A0092B-C50C-407E-A947-70E740481C1C}">
                <a14:useLocalDpi xmlns:a14="http://schemas.microsoft.com/office/drawing/2010/main" val="0"/>
              </a:ext>
            </a:extLst>
          </a:blip>
          <a:srcRect l="15000" t="3257" r="8000" b="6145"/>
          <a:stretch/>
        </p:blipFill>
        <p:spPr bwMode="auto">
          <a:xfrm>
            <a:off x="6378756" y="1464334"/>
            <a:ext cx="2973884" cy="48404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3" name="Rectangle 22"/>
          <p:cNvSpPr/>
          <p:nvPr/>
        </p:nvSpPr>
        <p:spPr>
          <a:xfrm>
            <a:off x="-45492" y="2372380"/>
            <a:ext cx="6824240" cy="523220"/>
          </a:xfrm>
          <a:prstGeom prst="rect">
            <a:avLst/>
          </a:prstGeom>
        </p:spPr>
        <p:txBody>
          <a:bodyPr wrap="none">
            <a:spAutoFit/>
          </a:bodyPr>
          <a:lstStyle/>
          <a:p>
            <a:pPr lvl="1" algn="ctr">
              <a:spcBef>
                <a:spcPct val="0"/>
              </a:spcBef>
            </a:pPr>
            <a:r>
              <a:rPr lang="en-US" sz="2800" b="1" dirty="0">
                <a:ln w="1905"/>
                <a:solidFill>
                  <a:srgbClr val="CC00FF"/>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r>
              <a:rPr lang="en-US" sz="2800" b="1" dirty="0" smtClean="0">
                <a:ln w="1905"/>
                <a:solidFill>
                  <a:srgbClr val="CC00FF"/>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Từ ngữ giả định </a:t>
            </a:r>
            <a:r>
              <a:rPr lang="en-US" sz="28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 mai sau”, “ dù có”</a:t>
            </a:r>
            <a:endParaRPr lang="en-US" sz="28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26" name="Rectangle 25"/>
          <p:cNvSpPr/>
          <p:nvPr/>
        </p:nvSpPr>
        <p:spPr>
          <a:xfrm>
            <a:off x="129027" y="3975318"/>
            <a:ext cx="6400208" cy="2246769"/>
          </a:xfrm>
          <a:prstGeom prst="rect">
            <a:avLst/>
          </a:prstGeom>
        </p:spPr>
        <p:txBody>
          <a:bodyPr wrap="square">
            <a:spAutoFit/>
          </a:bodyPr>
          <a:lstStyle/>
          <a:p>
            <a:pPr lvl="1">
              <a:spcBef>
                <a:spcPct val="0"/>
              </a:spcBef>
            </a:pPr>
            <a:r>
              <a:rPr lang="en-US" sz="2800" b="1" dirty="0" smtClean="0">
                <a:ln w="1905"/>
                <a:solidFill>
                  <a:srgbClr val="CC00FF"/>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Hình ảnh , điển tích </a:t>
            </a:r>
            <a:r>
              <a:rPr lang="en-US" sz="28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p>
          <a:p>
            <a:pPr lvl="1">
              <a:spcBef>
                <a:spcPct val="0"/>
              </a:spcBef>
            </a:pPr>
            <a:r>
              <a:rPr lang="en-US" sz="28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Đốt hương, ngọn cỏ, lá cây, hiu hiu gió, hồn nặng lời thề, nát thân bồ liễu, dạ đài, cách mặt khuất lời, người thác oan</a:t>
            </a:r>
            <a:endParaRPr lang="en-US" sz="28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18" name="Rectangle 17"/>
          <p:cNvSpPr/>
          <p:nvPr/>
        </p:nvSpPr>
        <p:spPr>
          <a:xfrm>
            <a:off x="117317" y="1319834"/>
            <a:ext cx="7006967" cy="523220"/>
          </a:xfrm>
          <a:prstGeom prst="rect">
            <a:avLst/>
          </a:prstGeom>
        </p:spPr>
        <p:txBody>
          <a:bodyPr wrap="square">
            <a:spAutoFit/>
          </a:bodyPr>
          <a:lstStyle/>
          <a:p>
            <a:pPr lvl="1">
              <a:spcBef>
                <a:spcPct val="0"/>
              </a:spcBef>
            </a:pPr>
            <a:r>
              <a:rPr lang="en-US" sz="2800" b="1" dirty="0" smtClean="0">
                <a:ln w="1905"/>
                <a:solidFill>
                  <a:srgbClr val="0000FF"/>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8 câu tiếp theo : Kiều dặn dò Thúy Vân</a:t>
            </a:r>
            <a:endParaRPr lang="en-US" sz="2800" b="1" dirty="0">
              <a:ln w="1905"/>
              <a:solidFill>
                <a:srgbClr val="0000FF"/>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pic>
        <p:nvPicPr>
          <p:cNvPr id="17" name="Picture 2" descr="C:\Documents and Settings\ADMIN\Desktop\yik5BERi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5615959" flipH="1">
            <a:off x="317447" y="6092241"/>
            <a:ext cx="345660" cy="72253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195042" y="6235005"/>
            <a:ext cx="6851516" cy="523220"/>
          </a:xfrm>
          <a:prstGeom prst="rect">
            <a:avLst/>
          </a:prstGeom>
        </p:spPr>
        <p:txBody>
          <a:bodyPr wrap="square">
            <a:spAutoFit/>
          </a:bodyPr>
          <a:lstStyle/>
          <a:p>
            <a:pPr lvl="1">
              <a:spcBef>
                <a:spcPct val="0"/>
              </a:spcBef>
            </a:pPr>
            <a:r>
              <a:rPr lang="en-US" sz="2800" b="1"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G</a:t>
            </a:r>
            <a:r>
              <a:rPr lang="en-US" sz="2800" b="1"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ợi ra một cuộc sống cõi âm đầy ma mị.</a:t>
            </a:r>
            <a:endParaRPr lang="en-US" sz="2800" b="1"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14" name="Rectangle 13"/>
          <p:cNvSpPr/>
          <p:nvPr>
            <p:custDataLst>
              <p:tags r:id="rId1"/>
            </p:custDataLst>
          </p:nvPr>
        </p:nvSpPr>
        <p:spPr>
          <a:xfrm>
            <a:off x="314374" y="67969"/>
            <a:ext cx="4724400" cy="584775"/>
          </a:xfrm>
          <a:prstGeom prst="rect">
            <a:avLst/>
          </a:prstGeom>
          <a:noFill/>
        </p:spPr>
        <p:txBody>
          <a:bodyPr wrap="square" lIns="91440" tIns="45720" rIns="91440" bIns="45720">
            <a:spAutoFit/>
          </a:bodyPr>
          <a:lstStyle/>
          <a:p>
            <a:pPr algn="ctr"/>
            <a:r>
              <a:rPr lang="en-US" sz="32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II.TÌM HIỂU văn bản </a:t>
            </a:r>
            <a:endParaRPr lang="en-US" sz="32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15" name="Rectangle 14"/>
          <p:cNvSpPr/>
          <p:nvPr/>
        </p:nvSpPr>
        <p:spPr>
          <a:xfrm>
            <a:off x="2400300" y="772746"/>
            <a:ext cx="5715000" cy="479408"/>
          </a:xfrm>
          <a:prstGeom prst="rect">
            <a:avLst/>
          </a:prstGeom>
        </p:spPr>
        <p:txBody>
          <a:bodyPr wrap="square" lIns="48052" tIns="24026" rIns="48052" bIns="24026">
            <a:spAutoFit/>
          </a:bodyPr>
          <a:lstStyle/>
          <a:p>
            <a:r>
              <a:rPr lang="en-US" sz="2800" b="1" dirty="0" smtClean="0">
                <a:solidFill>
                  <a:srgbClr val="C00000"/>
                </a:solidFill>
                <a:latin typeface="Times New Roman" pitchFamily="18" charset="0"/>
                <a:ea typeface="Aachen" pitchFamily="18" charset="-93"/>
                <a:cs typeface="Times New Roman" pitchFamily="18" charset="0"/>
              </a:rPr>
              <a:t>Kiều trao kỉ vật và dặn dò Vân:</a:t>
            </a:r>
            <a:endParaRPr lang="en-US" sz="2800" b="1" i="1" dirty="0">
              <a:solidFill>
                <a:srgbClr val="C00000"/>
              </a:solidFill>
              <a:latin typeface="Times New Roman" pitchFamily="18" charset="0"/>
              <a:ea typeface="Aachen" pitchFamily="18" charset="-93"/>
              <a:cs typeface="Times New Roman" pitchFamily="18" charset="0"/>
            </a:endParaRPr>
          </a:p>
        </p:txBody>
      </p:sp>
      <p:sp>
        <p:nvSpPr>
          <p:cNvPr id="24" name="Rectangle 23"/>
          <p:cNvSpPr/>
          <p:nvPr>
            <p:custDataLst>
              <p:tags r:id="rId2"/>
            </p:custDataLst>
          </p:nvPr>
        </p:nvSpPr>
        <p:spPr>
          <a:xfrm>
            <a:off x="52828" y="762000"/>
            <a:ext cx="2819400" cy="523220"/>
          </a:xfrm>
          <a:prstGeom prst="rect">
            <a:avLst/>
          </a:prstGeom>
          <a:noFill/>
          <a:ln w="57150">
            <a:noFill/>
          </a:ln>
        </p:spPr>
        <p:style>
          <a:lnRef idx="2">
            <a:schemeClr val="accent4"/>
          </a:lnRef>
          <a:fillRef idx="1">
            <a:schemeClr val="lt1"/>
          </a:fillRef>
          <a:effectRef idx="0">
            <a:schemeClr val="accent4"/>
          </a:effectRef>
          <a:fontRef idx="minor">
            <a:schemeClr val="dk1"/>
          </a:fontRef>
        </p:style>
        <p:txBody>
          <a:bodyPr wrap="square" lIns="91440" tIns="45720" rIns="91440" bIns="45720">
            <a:spAutoFit/>
          </a:bodyPr>
          <a:lstStyle/>
          <a:p>
            <a:pPr lvl="1">
              <a:spcBef>
                <a:spcPct val="0"/>
              </a:spcBef>
            </a:pPr>
            <a:r>
              <a:rPr lang="en-US" sz="2800" b="1" dirty="0" smtClean="0">
                <a:solidFill>
                  <a:srgbClr val="C00000"/>
                </a:solidFill>
                <a:latin typeface="Times New Roman" pitchFamily="18" charset="0"/>
                <a:ea typeface="Aachen" pitchFamily="18" charset="-93"/>
                <a:cs typeface="Times New Roman" pitchFamily="18" charset="0"/>
              </a:rPr>
              <a:t>2.Đoạn 2</a:t>
            </a:r>
            <a:r>
              <a:rPr lang="en-US" sz="2800" b="1"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a:t>
            </a:r>
            <a:endParaRPr lang="en-US" sz="28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2" name="TextBox 1"/>
          <p:cNvSpPr txBox="1"/>
          <p:nvPr/>
        </p:nvSpPr>
        <p:spPr>
          <a:xfrm>
            <a:off x="533400" y="1838980"/>
            <a:ext cx="24384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-Lời dặn dò : </a:t>
            </a:r>
            <a:endParaRPr lang="en-US" sz="2800" b="1" dirty="0">
              <a:solidFill>
                <a:srgbClr val="0000FF"/>
              </a:solidFill>
              <a:latin typeface="Times New Roman" panose="02020603050405020304" pitchFamily="18" charset="0"/>
              <a:cs typeface="Times New Roman" panose="02020603050405020304" pitchFamily="18" charset="0"/>
            </a:endParaRPr>
          </a:p>
        </p:txBody>
      </p:sp>
      <p:pic>
        <p:nvPicPr>
          <p:cNvPr id="25" name="Picture 2" descr="C:\Documents and Settings\ADMIN\Desktop\yik5BERi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5615959" flipH="1">
            <a:off x="166968" y="2765642"/>
            <a:ext cx="345660" cy="722539"/>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213825" y="3008293"/>
            <a:ext cx="6068344" cy="954107"/>
          </a:xfrm>
          <a:prstGeom prst="rect">
            <a:avLst/>
          </a:prstGeom>
        </p:spPr>
        <p:txBody>
          <a:bodyPr wrap="square">
            <a:spAutoFit/>
          </a:bodyPr>
          <a:lstStyle/>
          <a:p>
            <a:pPr lvl="1">
              <a:spcBef>
                <a:spcPct val="0"/>
              </a:spcBef>
            </a:pPr>
            <a:r>
              <a:rPr lang="en-US" sz="2800" b="1"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Kiều tưởng tượng về cảnh ngộ của mình trong tương lai.</a:t>
            </a:r>
            <a:endParaRPr lang="en-US" sz="2800" b="1"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153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400"/>
                                  </p:stCondLst>
                                  <p:childTnLst>
                                    <p:set>
                                      <p:cBhvr>
                                        <p:cTn id="10" dur="1" fill="hold">
                                          <p:stCondLst>
                                            <p:cond delay="0"/>
                                          </p:stCondLst>
                                        </p:cTn>
                                        <p:tgtEl>
                                          <p:spTgt spid="7170"/>
                                        </p:tgtEl>
                                        <p:attrNameLst>
                                          <p:attrName>style.visibility</p:attrName>
                                        </p:attrNameLst>
                                      </p:cBhvr>
                                      <p:to>
                                        <p:strVal val="visible"/>
                                      </p:to>
                                    </p:set>
                                    <p:anim calcmode="lin" valueType="num">
                                      <p:cBhvr additive="base">
                                        <p:cTn id="11" dur="500" fill="hold"/>
                                        <p:tgtEl>
                                          <p:spTgt spid="7170"/>
                                        </p:tgtEl>
                                        <p:attrNameLst>
                                          <p:attrName>ppt_x</p:attrName>
                                        </p:attrNameLst>
                                      </p:cBhvr>
                                      <p:tavLst>
                                        <p:tav tm="0">
                                          <p:val>
                                            <p:strVal val="#ppt_x"/>
                                          </p:val>
                                        </p:tav>
                                        <p:tav tm="100000">
                                          <p:val>
                                            <p:strVal val="#ppt_x"/>
                                          </p:val>
                                        </p:tav>
                                      </p:tavLst>
                                    </p:anim>
                                    <p:anim calcmode="lin" valueType="num">
                                      <p:cBhvr additive="base">
                                        <p:cTn id="12"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0-#ppt_w/2"/>
                                          </p:val>
                                        </p:tav>
                                        <p:tav tm="100000">
                                          <p:val>
                                            <p:strVal val="#ppt_x"/>
                                          </p:val>
                                        </p:tav>
                                      </p:tavLst>
                                    </p:anim>
                                    <p:anim calcmode="lin" valueType="num">
                                      <p:cBhvr additive="base">
                                        <p:cTn id="23"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up)">
                                      <p:cBhvr>
                                        <p:cTn id="28" dur="500"/>
                                        <p:tgtEl>
                                          <p:spTgt spid="2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down)">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26">
                                            <p:txEl>
                                              <p:pRg st="0" end="0"/>
                                            </p:txEl>
                                          </p:spTgt>
                                        </p:tgtEl>
                                        <p:attrNameLst>
                                          <p:attrName>style.visibility</p:attrName>
                                        </p:attrNameLst>
                                      </p:cBhvr>
                                      <p:to>
                                        <p:strVal val="visible"/>
                                      </p:to>
                                    </p:set>
                                    <p:animEffect transition="in" filter="circle(in)">
                                      <p:cBhvr>
                                        <p:cTn id="36" dur="2000"/>
                                        <p:tgtEl>
                                          <p:spTgt spid="2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26">
                                            <p:txEl>
                                              <p:pRg st="1" end="1"/>
                                            </p:txEl>
                                          </p:spTgt>
                                        </p:tgtEl>
                                        <p:attrNameLst>
                                          <p:attrName>style.visibility</p:attrName>
                                        </p:attrNameLst>
                                      </p:cBhvr>
                                      <p:to>
                                        <p:strVal val="visible"/>
                                      </p:to>
                                    </p:set>
                                    <p:animEffect transition="in" filter="circle(in)">
                                      <p:cBhvr>
                                        <p:cTn id="41" dur="2000"/>
                                        <p:tgtEl>
                                          <p:spTgt spid="26">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up)">
                                      <p:cBhvr>
                                        <p:cTn id="46" dur="500"/>
                                        <p:tgtEl>
                                          <p:spTgt spid="17"/>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50"/>
            </p:par>
          </p:childTnLst>
        </p:cTn>
      </p:par>
    </p:tnLst>
    <p:bldLst>
      <p:bldP spid="23" grpId="0"/>
      <p:bldP spid="18" grpId="0"/>
      <p:bldP spid="19" grpId="0"/>
      <p:bldP spid="2"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in\Desktop\de thi thu\21-9NT07997.jpg"/>
          <p:cNvPicPr>
            <a:picLocks noChangeAspect="1" noChangeArrowheads="1"/>
          </p:cNvPicPr>
          <p:nvPr/>
        </p:nvPicPr>
        <p:blipFill rotWithShape="1">
          <a:blip r:embed="rId5">
            <a:extLst>
              <a:ext uri="{28A0092B-C50C-407E-A947-70E740481C1C}">
                <a14:useLocalDpi xmlns:a14="http://schemas.microsoft.com/office/drawing/2010/main" val="0"/>
              </a:ext>
            </a:extLst>
          </a:blip>
          <a:srcRect l="15000" t="3257" r="8000" b="6145"/>
          <a:stretch/>
        </p:blipFill>
        <p:spPr bwMode="auto">
          <a:xfrm>
            <a:off x="6170116" y="1843054"/>
            <a:ext cx="2973884" cy="49830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2" name="Rectangle 21"/>
          <p:cNvSpPr/>
          <p:nvPr/>
        </p:nvSpPr>
        <p:spPr>
          <a:xfrm>
            <a:off x="34636" y="2463967"/>
            <a:ext cx="6117289" cy="954107"/>
          </a:xfrm>
          <a:prstGeom prst="rect">
            <a:avLst/>
          </a:prstGeom>
        </p:spPr>
        <p:txBody>
          <a:bodyPr wrap="square">
            <a:spAutoFit/>
          </a:bodyPr>
          <a:lstStyle/>
          <a:p>
            <a:pPr lvl="1">
              <a:spcBef>
                <a:spcPct val="0"/>
              </a:spcBef>
            </a:pPr>
            <a:r>
              <a:rPr lang="en-US" sz="28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Càng </a:t>
            </a:r>
            <a:r>
              <a:rPr lang="en-US" sz="28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nói Kiều càng quên sự có mặt của em. </a:t>
            </a:r>
            <a:endParaRPr lang="en-US" sz="28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18" name="Rectangle 17"/>
          <p:cNvSpPr/>
          <p:nvPr/>
        </p:nvSpPr>
        <p:spPr>
          <a:xfrm>
            <a:off x="117317" y="1319834"/>
            <a:ext cx="7006967" cy="523220"/>
          </a:xfrm>
          <a:prstGeom prst="rect">
            <a:avLst/>
          </a:prstGeom>
        </p:spPr>
        <p:txBody>
          <a:bodyPr wrap="square">
            <a:spAutoFit/>
          </a:bodyPr>
          <a:lstStyle/>
          <a:p>
            <a:pPr lvl="1">
              <a:spcBef>
                <a:spcPct val="0"/>
              </a:spcBef>
            </a:pPr>
            <a:r>
              <a:rPr lang="en-US" sz="2800" b="1" dirty="0" smtClean="0">
                <a:ln w="1905"/>
                <a:solidFill>
                  <a:srgbClr val="0000FF"/>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8 câu tiếp theo : Kiều dặn dò Thúy Vân</a:t>
            </a:r>
            <a:endParaRPr lang="en-US" sz="2800" b="1" dirty="0">
              <a:ln w="1905"/>
              <a:solidFill>
                <a:srgbClr val="0000FF"/>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pic>
        <p:nvPicPr>
          <p:cNvPr id="17" name="Picture 2" descr="C:\Documents and Settings\ADMIN\Desktop\yik5BERi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5615959" flipH="1">
            <a:off x="339442" y="3658123"/>
            <a:ext cx="345660" cy="72253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custDataLst>
              <p:tags r:id="rId1"/>
            </p:custDataLst>
          </p:nvPr>
        </p:nvSpPr>
        <p:spPr>
          <a:xfrm>
            <a:off x="314374" y="67969"/>
            <a:ext cx="4724400" cy="584775"/>
          </a:xfrm>
          <a:prstGeom prst="rect">
            <a:avLst/>
          </a:prstGeom>
          <a:noFill/>
        </p:spPr>
        <p:txBody>
          <a:bodyPr wrap="square" lIns="91440" tIns="45720" rIns="91440" bIns="45720">
            <a:spAutoFit/>
          </a:bodyPr>
          <a:lstStyle/>
          <a:p>
            <a:pPr algn="ctr"/>
            <a:r>
              <a:rPr lang="en-US" sz="32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II.TÌM HIỂU văn bản </a:t>
            </a:r>
            <a:endParaRPr lang="en-US" sz="32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15" name="Rectangle 14"/>
          <p:cNvSpPr/>
          <p:nvPr/>
        </p:nvSpPr>
        <p:spPr>
          <a:xfrm>
            <a:off x="2400300" y="772746"/>
            <a:ext cx="5715000" cy="479408"/>
          </a:xfrm>
          <a:prstGeom prst="rect">
            <a:avLst/>
          </a:prstGeom>
        </p:spPr>
        <p:txBody>
          <a:bodyPr wrap="square" lIns="48052" tIns="24026" rIns="48052" bIns="24026">
            <a:spAutoFit/>
          </a:bodyPr>
          <a:lstStyle/>
          <a:p>
            <a:r>
              <a:rPr lang="en-US" sz="2800" b="1" dirty="0" smtClean="0">
                <a:solidFill>
                  <a:srgbClr val="C00000"/>
                </a:solidFill>
                <a:latin typeface="Times New Roman" pitchFamily="18" charset="0"/>
                <a:ea typeface="Aachen" pitchFamily="18" charset="-93"/>
                <a:cs typeface="Times New Roman" pitchFamily="18" charset="0"/>
              </a:rPr>
              <a:t>Kiều trao kỉ vật và dặn dò Vân:</a:t>
            </a:r>
            <a:endParaRPr lang="en-US" sz="2800" b="1" i="1" dirty="0">
              <a:solidFill>
                <a:srgbClr val="C00000"/>
              </a:solidFill>
              <a:latin typeface="Times New Roman" pitchFamily="18" charset="0"/>
              <a:ea typeface="Aachen" pitchFamily="18" charset="-93"/>
              <a:cs typeface="Times New Roman" pitchFamily="18" charset="0"/>
            </a:endParaRPr>
          </a:p>
        </p:txBody>
      </p:sp>
      <p:sp>
        <p:nvSpPr>
          <p:cNvPr id="24" name="Rectangle 23"/>
          <p:cNvSpPr/>
          <p:nvPr>
            <p:custDataLst>
              <p:tags r:id="rId2"/>
            </p:custDataLst>
          </p:nvPr>
        </p:nvSpPr>
        <p:spPr>
          <a:xfrm>
            <a:off x="52828" y="762000"/>
            <a:ext cx="2819400" cy="523220"/>
          </a:xfrm>
          <a:prstGeom prst="rect">
            <a:avLst/>
          </a:prstGeom>
          <a:noFill/>
          <a:ln w="57150">
            <a:noFill/>
          </a:ln>
        </p:spPr>
        <p:style>
          <a:lnRef idx="2">
            <a:schemeClr val="accent4"/>
          </a:lnRef>
          <a:fillRef idx="1">
            <a:schemeClr val="lt1"/>
          </a:fillRef>
          <a:effectRef idx="0">
            <a:schemeClr val="accent4"/>
          </a:effectRef>
          <a:fontRef idx="minor">
            <a:schemeClr val="dk1"/>
          </a:fontRef>
        </p:style>
        <p:txBody>
          <a:bodyPr wrap="square" lIns="91440" tIns="45720" rIns="91440" bIns="45720">
            <a:spAutoFit/>
          </a:bodyPr>
          <a:lstStyle/>
          <a:p>
            <a:pPr lvl="1">
              <a:spcBef>
                <a:spcPct val="0"/>
              </a:spcBef>
            </a:pPr>
            <a:r>
              <a:rPr lang="en-US" sz="2800" b="1" dirty="0" smtClean="0">
                <a:solidFill>
                  <a:srgbClr val="C00000"/>
                </a:solidFill>
                <a:latin typeface="Times New Roman" pitchFamily="18" charset="0"/>
                <a:ea typeface="Aachen" pitchFamily="18" charset="-93"/>
                <a:cs typeface="Times New Roman" pitchFamily="18" charset="0"/>
              </a:rPr>
              <a:t>2.Đoạn 2</a:t>
            </a:r>
            <a:r>
              <a:rPr lang="en-US" sz="2800" b="1"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a:t>
            </a:r>
            <a:endParaRPr lang="en-US" sz="28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2" name="TextBox 1"/>
          <p:cNvSpPr txBox="1"/>
          <p:nvPr/>
        </p:nvSpPr>
        <p:spPr>
          <a:xfrm>
            <a:off x="533400" y="1915180"/>
            <a:ext cx="24384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-Lời dặn dò : </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279738" y="4837093"/>
            <a:ext cx="6068344" cy="954107"/>
          </a:xfrm>
          <a:prstGeom prst="rect">
            <a:avLst/>
          </a:prstGeom>
        </p:spPr>
        <p:txBody>
          <a:bodyPr wrap="square">
            <a:spAutoFit/>
          </a:bodyPr>
          <a:lstStyle/>
          <a:p>
            <a:pPr lvl="1">
              <a:spcBef>
                <a:spcPct val="0"/>
              </a:spcBef>
            </a:pPr>
            <a:r>
              <a:rPr lang="en-US" sz="2800" b="1"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Nghệ thuật miêu tả độc thoại nội tâm bậc thầy của Nguyễn Du.</a:t>
            </a:r>
            <a:endParaRPr lang="en-US" sz="2800" b="1"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744804" y="3677861"/>
            <a:ext cx="5418385" cy="1231106"/>
          </a:xfrm>
          <a:prstGeom prst="rect">
            <a:avLst/>
          </a:prstGeom>
          <a:noFill/>
        </p:spPr>
        <p:txBody>
          <a:bodyPr wrap="square" rtlCol="0">
            <a:spAutoFit/>
          </a:bodyPr>
          <a:lstStyle/>
          <a:p>
            <a:pPr marL="0" lvl="1"/>
            <a:r>
              <a:rPr lang="en-US" sz="2800" b="1"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Kiều nói với Vân mà như đang nói với chính mình. </a:t>
            </a:r>
          </a:p>
          <a:p>
            <a:endParaRPr lang="en-US" dirty="0"/>
          </a:p>
        </p:txBody>
      </p:sp>
      <p:pic>
        <p:nvPicPr>
          <p:cNvPr id="25" name="Picture 2" descr="C:\Documents and Settings\ADMIN\Desktop\yik5BERi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5615959" flipH="1">
            <a:off x="360569" y="4780499"/>
            <a:ext cx="345660" cy="722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60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400"/>
                                  </p:stCondLst>
                                  <p:childTnLst>
                                    <p:set>
                                      <p:cBhvr>
                                        <p:cTn id="10" dur="1" fill="hold">
                                          <p:stCondLst>
                                            <p:cond delay="0"/>
                                          </p:stCondLst>
                                        </p:cTn>
                                        <p:tgtEl>
                                          <p:spTgt spid="7170"/>
                                        </p:tgtEl>
                                        <p:attrNameLst>
                                          <p:attrName>style.visibility</p:attrName>
                                        </p:attrNameLst>
                                      </p:cBhvr>
                                      <p:to>
                                        <p:strVal val="visible"/>
                                      </p:to>
                                    </p:set>
                                    <p:anim calcmode="lin" valueType="num">
                                      <p:cBhvr additive="base">
                                        <p:cTn id="11" dur="500" fill="hold"/>
                                        <p:tgtEl>
                                          <p:spTgt spid="7170"/>
                                        </p:tgtEl>
                                        <p:attrNameLst>
                                          <p:attrName>ppt_x</p:attrName>
                                        </p:attrNameLst>
                                      </p:cBhvr>
                                      <p:tavLst>
                                        <p:tav tm="0">
                                          <p:val>
                                            <p:strVal val="#ppt_x"/>
                                          </p:val>
                                        </p:tav>
                                        <p:tav tm="100000">
                                          <p:val>
                                            <p:strVal val="#ppt_x"/>
                                          </p:val>
                                        </p:tav>
                                      </p:tavLst>
                                    </p:anim>
                                    <p:anim calcmode="lin" valueType="num">
                                      <p:cBhvr additive="base">
                                        <p:cTn id="12"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up)">
                                      <p:cBhvr>
                                        <p:cTn id="30" dur="500"/>
                                        <p:tgtEl>
                                          <p:spTgt spid="25"/>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34"/>
            </p:par>
          </p:childTnLst>
        </p:cTn>
      </p:par>
    </p:tnLst>
    <p:bldLst>
      <p:bldP spid="22" grpId="0"/>
      <p:bldP spid="18" grpId="0"/>
      <p:bldP spid="16"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C:\Documents and Settings\ADMIN\Desktop\yik5BERi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5615959" flipH="1">
            <a:off x="265287" y="2418179"/>
            <a:ext cx="345660" cy="72253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117317" y="1319834"/>
            <a:ext cx="7006967" cy="523220"/>
          </a:xfrm>
          <a:prstGeom prst="rect">
            <a:avLst/>
          </a:prstGeom>
        </p:spPr>
        <p:txBody>
          <a:bodyPr wrap="square">
            <a:spAutoFit/>
          </a:bodyPr>
          <a:lstStyle/>
          <a:p>
            <a:pPr lvl="1">
              <a:spcBef>
                <a:spcPct val="0"/>
              </a:spcBef>
            </a:pPr>
            <a:r>
              <a:rPr lang="en-US" sz="2800" b="1" dirty="0" smtClean="0">
                <a:ln w="1905"/>
                <a:solidFill>
                  <a:srgbClr val="0000FF"/>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8 câu tiếp theo : Kiều dặn dò Thúy Vân</a:t>
            </a:r>
            <a:endParaRPr lang="en-US" sz="2800" b="1" dirty="0">
              <a:ln w="1905"/>
              <a:solidFill>
                <a:srgbClr val="0000FF"/>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pic>
        <p:nvPicPr>
          <p:cNvPr id="17" name="Picture 2" descr="C:\Documents and Settings\ADMIN\Desktop\yik5BERi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5615959" flipH="1">
            <a:off x="265287" y="3680154"/>
            <a:ext cx="345660" cy="72253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377977" y="2551093"/>
            <a:ext cx="6068344" cy="954107"/>
          </a:xfrm>
          <a:prstGeom prst="rect">
            <a:avLst/>
          </a:prstGeom>
        </p:spPr>
        <p:txBody>
          <a:bodyPr wrap="square">
            <a:spAutoFit/>
          </a:bodyPr>
          <a:lstStyle/>
          <a:p>
            <a:pPr lvl="1">
              <a:spcBef>
                <a:spcPct val="0"/>
              </a:spcBef>
            </a:pPr>
            <a:r>
              <a:rPr lang="en-US" sz="2800" b="1"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Nhận ra bi kịch đau đớn, tuyệt vọng : nàng nghĩ đến cái chết.</a:t>
            </a:r>
            <a:endParaRPr lang="en-US" sz="2800" b="1"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pic>
        <p:nvPicPr>
          <p:cNvPr id="7170" name="Picture 2" descr="C:\Users\Admin\Desktop\de thi thu\21-9NT07997.jpg"/>
          <p:cNvPicPr>
            <a:picLocks noChangeAspect="1" noChangeArrowheads="1"/>
          </p:cNvPicPr>
          <p:nvPr/>
        </p:nvPicPr>
        <p:blipFill rotWithShape="1">
          <a:blip r:embed="rId6">
            <a:extLst>
              <a:ext uri="{28A0092B-C50C-407E-A947-70E740481C1C}">
                <a14:useLocalDpi xmlns:a14="http://schemas.microsoft.com/office/drawing/2010/main" val="0"/>
              </a:ext>
            </a:extLst>
          </a:blip>
          <a:srcRect l="15000" t="3257" r="8000" b="6145"/>
          <a:stretch/>
        </p:blipFill>
        <p:spPr bwMode="auto">
          <a:xfrm>
            <a:off x="6170116" y="1985718"/>
            <a:ext cx="2973884" cy="48404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Rectangle 13"/>
          <p:cNvSpPr/>
          <p:nvPr>
            <p:custDataLst>
              <p:tags r:id="rId1"/>
            </p:custDataLst>
          </p:nvPr>
        </p:nvSpPr>
        <p:spPr>
          <a:xfrm>
            <a:off x="314374" y="67969"/>
            <a:ext cx="4724400" cy="584775"/>
          </a:xfrm>
          <a:prstGeom prst="rect">
            <a:avLst/>
          </a:prstGeom>
          <a:noFill/>
        </p:spPr>
        <p:txBody>
          <a:bodyPr wrap="square" lIns="91440" tIns="45720" rIns="91440" bIns="45720">
            <a:spAutoFit/>
          </a:bodyPr>
          <a:lstStyle/>
          <a:p>
            <a:pPr algn="ctr"/>
            <a:r>
              <a:rPr lang="en-US" sz="32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II.TÌM HIỂU văn bản </a:t>
            </a:r>
            <a:endParaRPr lang="en-US" sz="32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15" name="Rectangle 14"/>
          <p:cNvSpPr/>
          <p:nvPr/>
        </p:nvSpPr>
        <p:spPr>
          <a:xfrm>
            <a:off x="2400300" y="772746"/>
            <a:ext cx="5715000" cy="479408"/>
          </a:xfrm>
          <a:prstGeom prst="rect">
            <a:avLst/>
          </a:prstGeom>
        </p:spPr>
        <p:txBody>
          <a:bodyPr wrap="square" lIns="48052" tIns="24026" rIns="48052" bIns="24026">
            <a:spAutoFit/>
          </a:bodyPr>
          <a:lstStyle/>
          <a:p>
            <a:r>
              <a:rPr lang="en-US" sz="2800" b="1" dirty="0" smtClean="0">
                <a:solidFill>
                  <a:srgbClr val="C00000"/>
                </a:solidFill>
                <a:latin typeface="Times New Roman" pitchFamily="18" charset="0"/>
                <a:ea typeface="Aachen" pitchFamily="18" charset="-93"/>
                <a:cs typeface="Times New Roman" pitchFamily="18" charset="0"/>
              </a:rPr>
              <a:t>Kiều trao kỉ vật và dặn dò Vân:</a:t>
            </a:r>
            <a:endParaRPr lang="en-US" sz="2800" b="1" i="1" dirty="0">
              <a:solidFill>
                <a:srgbClr val="C00000"/>
              </a:solidFill>
              <a:latin typeface="Times New Roman" pitchFamily="18" charset="0"/>
              <a:ea typeface="Aachen" pitchFamily="18" charset="-93"/>
              <a:cs typeface="Times New Roman" pitchFamily="18" charset="0"/>
            </a:endParaRPr>
          </a:p>
        </p:txBody>
      </p:sp>
      <p:sp>
        <p:nvSpPr>
          <p:cNvPr id="24" name="Rectangle 23"/>
          <p:cNvSpPr/>
          <p:nvPr>
            <p:custDataLst>
              <p:tags r:id="rId2"/>
            </p:custDataLst>
          </p:nvPr>
        </p:nvSpPr>
        <p:spPr>
          <a:xfrm>
            <a:off x="52828" y="762000"/>
            <a:ext cx="2819400" cy="523220"/>
          </a:xfrm>
          <a:prstGeom prst="rect">
            <a:avLst/>
          </a:prstGeom>
          <a:noFill/>
          <a:ln w="57150">
            <a:noFill/>
          </a:ln>
        </p:spPr>
        <p:style>
          <a:lnRef idx="2">
            <a:schemeClr val="accent4"/>
          </a:lnRef>
          <a:fillRef idx="1">
            <a:schemeClr val="lt1"/>
          </a:fillRef>
          <a:effectRef idx="0">
            <a:schemeClr val="accent4"/>
          </a:effectRef>
          <a:fontRef idx="minor">
            <a:schemeClr val="dk1"/>
          </a:fontRef>
        </p:style>
        <p:txBody>
          <a:bodyPr wrap="square" lIns="91440" tIns="45720" rIns="91440" bIns="45720">
            <a:spAutoFit/>
          </a:bodyPr>
          <a:lstStyle/>
          <a:p>
            <a:pPr lvl="1">
              <a:spcBef>
                <a:spcPct val="0"/>
              </a:spcBef>
            </a:pPr>
            <a:r>
              <a:rPr lang="en-US" sz="2800" b="1" dirty="0" smtClean="0">
                <a:solidFill>
                  <a:srgbClr val="C00000"/>
                </a:solidFill>
                <a:latin typeface="Times New Roman" pitchFamily="18" charset="0"/>
                <a:ea typeface="Aachen" pitchFamily="18" charset="-93"/>
                <a:cs typeface="Times New Roman" pitchFamily="18" charset="0"/>
              </a:rPr>
              <a:t>2.Đoạn 2</a:t>
            </a:r>
            <a:r>
              <a:rPr lang="en-US" sz="2800" b="1"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a:t>
            </a:r>
            <a:endParaRPr lang="en-US" sz="28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2" name="TextBox 1"/>
          <p:cNvSpPr txBox="1"/>
          <p:nvPr/>
        </p:nvSpPr>
        <p:spPr>
          <a:xfrm>
            <a:off x="609600" y="1910305"/>
            <a:ext cx="24384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-Lời dặn dò : </a:t>
            </a:r>
            <a:endParaRPr lang="en-US" sz="2800" b="1" dirty="0">
              <a:solidFill>
                <a:srgbClr val="0000FF"/>
              </a:solidFill>
              <a:latin typeface="Times New Roman" panose="02020603050405020304" pitchFamily="18" charset="0"/>
              <a:cs typeface="Times New Roman" panose="02020603050405020304" pitchFamily="18" charset="0"/>
            </a:endParaRPr>
          </a:p>
        </p:txBody>
      </p:sp>
      <p:pic>
        <p:nvPicPr>
          <p:cNvPr id="20" name="Picture 2" descr="C:\Documents and Settings\ADMIN\Desktop\yik5BERi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5615959" flipH="1">
            <a:off x="296900" y="4861095"/>
            <a:ext cx="345660" cy="722539"/>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279738" y="3810000"/>
            <a:ext cx="5486400" cy="477054"/>
          </a:xfrm>
          <a:prstGeom prst="rect">
            <a:avLst/>
          </a:prstGeom>
        </p:spPr>
        <p:txBody>
          <a:bodyPr wrap="square">
            <a:spAutoFit/>
          </a:bodyPr>
          <a:lstStyle/>
          <a:p>
            <a:pPr lvl="1">
              <a:spcBef>
                <a:spcPct val="0"/>
              </a:spcBef>
            </a:pPr>
            <a:r>
              <a:rPr lang="en-US" sz="2500" b="1" dirty="0" smtClean="0">
                <a:ln w="1905"/>
                <a:solidFill>
                  <a:srgbClr val="002060"/>
                </a:solidFill>
                <a:effectLst>
                  <a:innerShdw blurRad="69850" dist="43180" dir="5400000">
                    <a:srgbClr val="000000">
                      <a:alpha val="65000"/>
                    </a:srgbClr>
                  </a:innerShdw>
                </a:effectLst>
              </a:rPr>
              <a:t>  Miêu tả diễn biến tâm lí tinh tế</a:t>
            </a:r>
            <a:endParaRPr lang="en-US" sz="2500" b="1" dirty="0">
              <a:ln w="1905"/>
              <a:solidFill>
                <a:srgbClr val="002060"/>
              </a:solidFill>
              <a:effectLst>
                <a:innerShdw blurRad="69850" dist="43180" dir="5400000">
                  <a:srgbClr val="000000">
                    <a:alpha val="65000"/>
                  </a:srgbClr>
                </a:innerShdw>
              </a:effectLst>
            </a:endParaRPr>
          </a:p>
        </p:txBody>
      </p:sp>
      <p:sp>
        <p:nvSpPr>
          <p:cNvPr id="25" name="Rectangle 24"/>
          <p:cNvSpPr/>
          <p:nvPr/>
        </p:nvSpPr>
        <p:spPr>
          <a:xfrm>
            <a:off x="279738" y="4400471"/>
            <a:ext cx="5992144" cy="477054"/>
          </a:xfrm>
          <a:prstGeom prst="rect">
            <a:avLst/>
          </a:prstGeom>
        </p:spPr>
        <p:txBody>
          <a:bodyPr wrap="square">
            <a:spAutoFit/>
          </a:bodyPr>
          <a:lstStyle/>
          <a:p>
            <a:pPr lvl="1">
              <a:spcBef>
                <a:spcPct val="0"/>
              </a:spcBef>
            </a:pPr>
            <a:r>
              <a:rPr lang="en-US" sz="2500" b="1" dirty="0" smtClean="0">
                <a:ln w="1905"/>
                <a:solidFill>
                  <a:srgbClr val="7030A0"/>
                </a:solidFill>
                <a:effectLst>
                  <a:innerShdw blurRad="69850" dist="43180" dir="5400000">
                    <a:srgbClr val="000000">
                      <a:alpha val="65000"/>
                    </a:srgbClr>
                  </a:innerShdw>
                </a:effectLst>
                <a:latin typeface="Calibri" pitchFamily="34" charset="0"/>
                <a:cs typeface="Calibri" pitchFamily="34" charset="0"/>
              </a:rPr>
              <a:t>Lí trí  </a:t>
            </a:r>
            <a:r>
              <a:rPr lang="en-US" sz="2500" b="1" dirty="0" smtClean="0">
                <a:ln w="1905"/>
                <a:solidFill>
                  <a:srgbClr val="FF0000"/>
                </a:solidFill>
                <a:effectLst>
                  <a:innerShdw blurRad="69850" dist="43180" dir="5400000">
                    <a:srgbClr val="000000">
                      <a:alpha val="65000"/>
                    </a:srgbClr>
                  </a:innerShdw>
                </a:effectLst>
                <a:latin typeface="Calibri" pitchFamily="34" charset="0"/>
                <a:cs typeface="Calibri" pitchFamily="34" charset="0"/>
              </a:rPr>
              <a:t>→</a:t>
            </a:r>
            <a:r>
              <a:rPr lang="en-US" sz="2500" b="1" dirty="0" smtClean="0">
                <a:ln w="1905"/>
                <a:solidFill>
                  <a:srgbClr val="7030A0"/>
                </a:solidFill>
                <a:effectLst>
                  <a:innerShdw blurRad="69850" dist="43180" dir="5400000">
                    <a:srgbClr val="000000">
                      <a:alpha val="65000"/>
                    </a:srgbClr>
                  </a:innerShdw>
                </a:effectLst>
                <a:latin typeface="Calibri" pitchFamily="34" charset="0"/>
                <a:cs typeface="Calibri" pitchFamily="34" charset="0"/>
              </a:rPr>
              <a:t> Lí trí – tình </a:t>
            </a:r>
            <a:r>
              <a:rPr lang="en-US" sz="2500" b="1" dirty="0">
                <a:ln w="1905"/>
                <a:solidFill>
                  <a:srgbClr val="7030A0"/>
                </a:solidFill>
                <a:effectLst>
                  <a:innerShdw blurRad="69850" dist="43180" dir="5400000">
                    <a:srgbClr val="000000">
                      <a:alpha val="65000"/>
                    </a:srgbClr>
                  </a:innerShdw>
                </a:effectLst>
                <a:latin typeface="Calibri" pitchFamily="34" charset="0"/>
                <a:cs typeface="Calibri" pitchFamily="34" charset="0"/>
              </a:rPr>
              <a:t>cảm  </a:t>
            </a:r>
            <a:r>
              <a:rPr lang="en-US" sz="2500" b="1" dirty="0" smtClean="0">
                <a:ln w="1905"/>
                <a:solidFill>
                  <a:srgbClr val="FF0000"/>
                </a:solidFill>
                <a:effectLst>
                  <a:innerShdw blurRad="69850" dist="43180" dir="5400000">
                    <a:srgbClr val="000000">
                      <a:alpha val="65000"/>
                    </a:srgbClr>
                  </a:innerShdw>
                </a:effectLst>
                <a:latin typeface="Calibri" pitchFamily="34" charset="0"/>
                <a:cs typeface="Calibri" pitchFamily="34" charset="0"/>
              </a:rPr>
              <a:t>→</a:t>
            </a:r>
            <a:r>
              <a:rPr lang="en-US" sz="2500" b="1" dirty="0" smtClean="0">
                <a:ln w="1905"/>
                <a:solidFill>
                  <a:srgbClr val="7030A0"/>
                </a:solidFill>
                <a:effectLst>
                  <a:innerShdw blurRad="69850" dist="43180" dir="5400000">
                    <a:srgbClr val="000000">
                      <a:alpha val="65000"/>
                    </a:srgbClr>
                  </a:innerShdw>
                </a:effectLst>
                <a:latin typeface="Calibri" pitchFamily="34" charset="0"/>
                <a:cs typeface="Calibri" pitchFamily="34" charset="0"/>
              </a:rPr>
              <a:t>  Tình cảm </a:t>
            </a:r>
            <a:endParaRPr lang="en-US" sz="2500" b="1" dirty="0">
              <a:ln w="1905"/>
              <a:solidFill>
                <a:srgbClr val="7030A0"/>
              </a:solidFill>
              <a:effectLst>
                <a:innerShdw blurRad="69850" dist="43180" dir="5400000">
                  <a:srgbClr val="000000">
                    <a:alpha val="65000"/>
                  </a:srgbClr>
                </a:innerShdw>
              </a:effectLst>
            </a:endParaRPr>
          </a:p>
        </p:txBody>
      </p:sp>
      <p:sp>
        <p:nvSpPr>
          <p:cNvPr id="26" name="Rectangle 25"/>
          <p:cNvSpPr/>
          <p:nvPr/>
        </p:nvSpPr>
        <p:spPr>
          <a:xfrm>
            <a:off x="272811" y="5086182"/>
            <a:ext cx="5999071" cy="1246495"/>
          </a:xfrm>
          <a:prstGeom prst="rect">
            <a:avLst/>
          </a:prstGeom>
        </p:spPr>
        <p:txBody>
          <a:bodyPr wrap="square">
            <a:spAutoFit/>
          </a:bodyPr>
          <a:lstStyle/>
          <a:p>
            <a:pPr lvl="1">
              <a:spcBef>
                <a:spcPct val="0"/>
              </a:spcBef>
            </a:pPr>
            <a:r>
              <a:rPr lang="en-US" sz="2500" b="1" dirty="0" smtClean="0">
                <a:ln w="1905"/>
                <a:solidFill>
                  <a:srgbClr val="002060"/>
                </a:solidFill>
                <a:effectLst>
                  <a:innerShdw blurRad="69850" dist="43180" dir="5400000">
                    <a:srgbClr val="000000">
                      <a:alpha val="65000"/>
                    </a:srgbClr>
                  </a:innerShdw>
                </a:effectLst>
              </a:rPr>
              <a:t> Kiều rất chu đáo có lòng độ lượng và đức hi sinh, luôn lo lắng và hiểu cho người trước khi nghĩ đến mình.</a:t>
            </a:r>
            <a:endParaRPr lang="en-US" sz="2500" b="1" dirty="0">
              <a:ln w="1905"/>
              <a:solidFill>
                <a:srgbClr val="00206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62398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400"/>
                                  </p:stCondLst>
                                  <p:childTnLst>
                                    <p:set>
                                      <p:cBhvr>
                                        <p:cTn id="10" dur="1" fill="hold">
                                          <p:stCondLst>
                                            <p:cond delay="0"/>
                                          </p:stCondLst>
                                        </p:cTn>
                                        <p:tgtEl>
                                          <p:spTgt spid="7170"/>
                                        </p:tgtEl>
                                        <p:attrNameLst>
                                          <p:attrName>style.visibility</p:attrName>
                                        </p:attrNameLst>
                                      </p:cBhvr>
                                      <p:to>
                                        <p:strVal val="visible"/>
                                      </p:to>
                                    </p:set>
                                    <p:anim calcmode="lin" valueType="num">
                                      <p:cBhvr additive="base">
                                        <p:cTn id="11" dur="500" fill="hold"/>
                                        <p:tgtEl>
                                          <p:spTgt spid="7170"/>
                                        </p:tgtEl>
                                        <p:attrNameLst>
                                          <p:attrName>ppt_x</p:attrName>
                                        </p:attrNameLst>
                                      </p:cBhvr>
                                      <p:tavLst>
                                        <p:tav tm="0">
                                          <p:val>
                                            <p:strVal val="#ppt_x"/>
                                          </p:val>
                                        </p:tav>
                                        <p:tav tm="100000">
                                          <p:val>
                                            <p:strVal val="#ppt_x"/>
                                          </p:val>
                                        </p:tav>
                                      </p:tavLst>
                                    </p:anim>
                                    <p:anim calcmode="lin" valueType="num">
                                      <p:cBhvr additive="base">
                                        <p:cTn id="12" dur="500" fill="hold"/>
                                        <p:tgtEl>
                                          <p:spTgt spid="7170"/>
                                        </p:tgtEl>
                                        <p:attrNameLst>
                                          <p:attrName>ppt_y</p:attrName>
                                        </p:attrNameLst>
                                      </p:cBhvr>
                                      <p:tavLst>
                                        <p:tav tm="0">
                                          <p:val>
                                            <p:strVal val="1+#ppt_h/2"/>
                                          </p:val>
                                        </p:tav>
                                        <p:tav tm="100000">
                                          <p:val>
                                            <p:strVal val="#ppt_y"/>
                                          </p:val>
                                        </p:tav>
                                      </p:tavLst>
                                    </p:anim>
                                  </p:childTnLst>
                                </p:cTn>
                              </p:par>
                              <p:par>
                                <p:cTn id="13" presetID="42" presetClass="entr" presetSubtype="0" fill="hold" grpId="0" nodeType="withEffect">
                                  <p:stCondLst>
                                    <p:cond delay="4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par>
                                <p:cTn id="33" presetID="2" presetClass="entr" presetSubtype="8"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0-#ppt_w/2"/>
                                          </p:val>
                                        </p:tav>
                                        <p:tav tm="100000">
                                          <p:val>
                                            <p:strVal val="#ppt_x"/>
                                          </p:val>
                                        </p:tav>
                                      </p:tavLst>
                                    </p:anim>
                                    <p:anim calcmode="lin" valueType="num">
                                      <p:cBhvr additive="base">
                                        <p:cTn id="36" dur="500" fill="hold"/>
                                        <p:tgtEl>
                                          <p:spTgt spid="2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1+#ppt_w/2"/>
                                          </p:val>
                                        </p:tav>
                                        <p:tav tm="100000">
                                          <p:val>
                                            <p:strVal val="#ppt_x"/>
                                          </p:val>
                                        </p:tav>
                                      </p:tavLst>
                                    </p:anim>
                                    <p:anim calcmode="lin" valueType="num">
                                      <p:cBhvr additive="base">
                                        <p:cTn id="40"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par>
                                <p:cTn id="46" presetID="2" presetClass="entr" presetSubtype="8"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0-#ppt_w/2"/>
                                          </p:val>
                                        </p:tav>
                                        <p:tav tm="100000">
                                          <p:val>
                                            <p:strVal val="#ppt_x"/>
                                          </p:val>
                                        </p:tav>
                                      </p:tavLst>
                                    </p:anim>
                                    <p:anim calcmode="lin" valueType="num">
                                      <p:cBhvr additive="base">
                                        <p:cTn id="49"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50"/>
            </p:par>
          </p:childTnLst>
        </p:cTn>
      </p:par>
    </p:tnLst>
    <p:bldLst>
      <p:bldP spid="18" grpId="0"/>
      <p:bldP spid="19" grpId="0"/>
      <p:bldP spid="2" grpId="0"/>
      <p:bldP spid="23" grpId="0"/>
      <p:bldP spid="25" grpId="0"/>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custDataLst>
              <p:tags r:id="rId1"/>
            </p:custDataLst>
          </p:nvPr>
        </p:nvSpPr>
        <p:spPr>
          <a:xfrm>
            <a:off x="729342" y="1676400"/>
            <a:ext cx="4833258" cy="312905"/>
          </a:xfrm>
          <a:prstGeom prst="rect">
            <a:avLst/>
          </a:prstGeom>
        </p:spPr>
        <p:txBody>
          <a:bodyPr vert="horz" lIns="173992" tIns="86996" rIns="173992" bIns="8699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rtl="0">
              <a:spcBef>
                <a:spcPct val="0"/>
              </a:spcBef>
            </a:pPr>
            <a:endParaRPr lang="en-US" sz="2500" b="1" dirty="0">
              <a:ln w="1905"/>
              <a:effectLst>
                <a:innerShdw blurRad="69850" dist="43180" dir="5400000">
                  <a:srgbClr val="000000">
                    <a:alpha val="65000"/>
                  </a:srgbClr>
                </a:innerShdw>
              </a:effectLst>
            </a:endParaRPr>
          </a:p>
        </p:txBody>
      </p:sp>
      <p:pic>
        <p:nvPicPr>
          <p:cNvPr id="19" name="Picture 2" descr="C:\Users\Admin\Desktop\Picture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2362200"/>
            <a:ext cx="3176588" cy="420687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Admin\Desktop\trao duyen\jongens-en-meisjes-die-groep-werken-6121372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4999" y="3733291"/>
            <a:ext cx="5567929" cy="31247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7" name="Rounded Rectangle 26"/>
          <p:cNvSpPr/>
          <p:nvPr/>
        </p:nvSpPr>
        <p:spPr>
          <a:xfrm>
            <a:off x="3057574" y="1843415"/>
            <a:ext cx="3962400" cy="425947"/>
          </a:xfrm>
          <a:prstGeom prst="roundRect">
            <a:avLst/>
          </a:prstGeom>
        </p:spPr>
        <p:style>
          <a:lnRef idx="3">
            <a:schemeClr val="lt1"/>
          </a:lnRef>
          <a:fillRef idx="1">
            <a:schemeClr val="accent3"/>
          </a:fillRef>
          <a:effectRef idx="1">
            <a:schemeClr val="accent3"/>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THẢO LUẬN NHÓM</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28" name="Rectangle 27"/>
          <p:cNvSpPr/>
          <p:nvPr/>
        </p:nvSpPr>
        <p:spPr>
          <a:xfrm>
            <a:off x="685800" y="2362200"/>
            <a:ext cx="7315200" cy="523220"/>
          </a:xfrm>
          <a:prstGeom prst="rect">
            <a:avLst/>
          </a:prstGeom>
        </p:spPr>
        <p:txBody>
          <a:bodyPr wrap="square">
            <a:spAutoFit/>
          </a:bodyPr>
          <a:lstStyle/>
          <a:p>
            <a:r>
              <a:rPr lang="en-US" sz="2800" b="1" i="1" dirty="0" smtClean="0">
                <a:solidFill>
                  <a:srgbClr val="7030A0"/>
                </a:solidFill>
                <a:latin typeface="Times New Roman" panose="02020603050405020304" pitchFamily="18" charset="0"/>
                <a:cs typeface="Times New Roman" panose="02020603050405020304" pitchFamily="18" charset="0"/>
              </a:rPr>
              <a:t>  a. Kiều đang nói chuyện với ai ?</a:t>
            </a:r>
            <a:endParaRPr lang="en-US" sz="2800" i="1" dirty="0">
              <a:solidFill>
                <a:srgbClr val="7030A0"/>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609600" y="2829580"/>
            <a:ext cx="8610600" cy="523220"/>
          </a:xfrm>
          <a:prstGeom prst="rect">
            <a:avLst/>
          </a:prstGeom>
        </p:spPr>
        <p:txBody>
          <a:bodyPr wrap="square">
            <a:spAutoFit/>
          </a:bodyPr>
          <a:lstStyle/>
          <a:p>
            <a:r>
              <a:rPr lang="en-US" sz="2800" b="1" i="1" dirty="0" smtClean="0">
                <a:solidFill>
                  <a:srgbClr val="7030A0"/>
                </a:solidFill>
                <a:latin typeface="Times New Roman" panose="02020603050405020304" pitchFamily="18" charset="0"/>
                <a:cs typeface="Times New Roman" panose="02020603050405020304" pitchFamily="18" charset="0"/>
              </a:rPr>
              <a:t>  b. Tâm trạng của Kiều thể hiện qua những từ ngữ nào?</a:t>
            </a:r>
            <a:endParaRPr lang="en-US" sz="2800" i="1" dirty="0">
              <a:solidFill>
                <a:srgbClr val="7030A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609600" y="3286780"/>
            <a:ext cx="7315200" cy="523220"/>
          </a:xfrm>
          <a:prstGeom prst="rect">
            <a:avLst/>
          </a:prstGeom>
        </p:spPr>
        <p:txBody>
          <a:bodyPr wrap="square">
            <a:spAutoFit/>
          </a:bodyPr>
          <a:lstStyle/>
          <a:p>
            <a:r>
              <a:rPr lang="en-US" sz="2800" b="1" i="1" dirty="0" smtClean="0">
                <a:solidFill>
                  <a:srgbClr val="7030A0"/>
                </a:solidFill>
                <a:latin typeface="Times New Roman" panose="02020603050405020304" pitchFamily="18" charset="0"/>
                <a:cs typeface="Times New Roman" panose="02020603050405020304" pitchFamily="18" charset="0"/>
              </a:rPr>
              <a:t>  c. Hành động của Kiều có gì đặc biệt?</a:t>
            </a:r>
            <a:endParaRPr lang="en-US" sz="2800" i="1" dirty="0">
              <a:solidFill>
                <a:srgbClr val="7030A0"/>
              </a:solidFill>
              <a:latin typeface="Times New Roman" panose="02020603050405020304" pitchFamily="18" charset="0"/>
              <a:cs typeface="Times New Roman" panose="02020603050405020304" pitchFamily="18" charset="0"/>
            </a:endParaRPr>
          </a:p>
        </p:txBody>
      </p:sp>
      <p:sp>
        <p:nvSpPr>
          <p:cNvPr id="14" name="Rectangle 13"/>
          <p:cNvSpPr/>
          <p:nvPr>
            <p:custDataLst>
              <p:tags r:id="rId2"/>
            </p:custDataLst>
          </p:nvPr>
        </p:nvSpPr>
        <p:spPr>
          <a:xfrm>
            <a:off x="-71046" y="685800"/>
            <a:ext cx="5100246" cy="523220"/>
          </a:xfrm>
          <a:prstGeom prst="rect">
            <a:avLst/>
          </a:prstGeom>
          <a:noFill/>
          <a:ln w="57150">
            <a:noFill/>
          </a:ln>
        </p:spPr>
        <p:style>
          <a:lnRef idx="2">
            <a:schemeClr val="accent4"/>
          </a:lnRef>
          <a:fillRef idx="1">
            <a:schemeClr val="lt1"/>
          </a:fillRef>
          <a:effectRef idx="0">
            <a:schemeClr val="accent4"/>
          </a:effectRef>
          <a:fontRef idx="minor">
            <a:schemeClr val="dk1"/>
          </a:fontRef>
        </p:style>
        <p:txBody>
          <a:bodyPr wrap="square" lIns="91440" tIns="45720" rIns="91440" bIns="45720">
            <a:spAutoFit/>
          </a:bodyPr>
          <a:lstStyle/>
          <a:p>
            <a:pPr lvl="1">
              <a:spcBef>
                <a:spcPct val="0"/>
              </a:spcBef>
            </a:pPr>
            <a:r>
              <a:rPr lang="en-US" sz="2800" b="1" dirty="0" smtClean="0">
                <a:solidFill>
                  <a:srgbClr val="C00000"/>
                </a:solidFill>
                <a:latin typeface="Times New Roman" panose="02020603050405020304" pitchFamily="18" charset="0"/>
                <a:ea typeface="Aachen" pitchFamily="18" charset="-93"/>
                <a:cs typeface="Times New Roman" panose="02020603050405020304" pitchFamily="18" charset="0"/>
              </a:rPr>
              <a:t>3.Đoạn 3</a:t>
            </a:r>
            <a:r>
              <a:rPr lang="en-US" sz="2800" b="1" dirty="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smtClean="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( 8 câu cuối bài ) :</a:t>
            </a:r>
            <a:endParaRPr lang="en-US" sz="2800" b="1" dirty="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15" name="Rectangle 14"/>
          <p:cNvSpPr/>
          <p:nvPr>
            <p:custDataLst>
              <p:tags r:id="rId3"/>
            </p:custDataLst>
          </p:nvPr>
        </p:nvSpPr>
        <p:spPr>
          <a:xfrm>
            <a:off x="314374" y="67969"/>
            <a:ext cx="4724400" cy="584775"/>
          </a:xfrm>
          <a:prstGeom prst="rect">
            <a:avLst/>
          </a:prstGeom>
          <a:noFill/>
        </p:spPr>
        <p:txBody>
          <a:bodyPr wrap="square" lIns="91440" tIns="45720" rIns="91440" bIns="45720">
            <a:spAutoFit/>
          </a:bodyPr>
          <a:lstStyle/>
          <a:p>
            <a:pPr algn="ctr"/>
            <a:r>
              <a:rPr lang="en-US" sz="32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II.TÌM HIỂU văn bản </a:t>
            </a:r>
            <a:endParaRPr lang="en-US" sz="32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17" name="Rectangle 16"/>
          <p:cNvSpPr/>
          <p:nvPr/>
        </p:nvSpPr>
        <p:spPr>
          <a:xfrm>
            <a:off x="4357474" y="694583"/>
            <a:ext cx="5015126" cy="954107"/>
          </a:xfrm>
          <a:prstGeom prst="rect">
            <a:avLst/>
          </a:prstGeom>
        </p:spPr>
        <p:txBody>
          <a:bodyPr wrap="square">
            <a:spAutoFit/>
          </a:bodyPr>
          <a:lstStyle/>
          <a:p>
            <a:pPr lvl="1">
              <a:spcBef>
                <a:spcPct val="0"/>
              </a:spcBef>
            </a:pPr>
            <a:r>
              <a:rPr lang="en-US" sz="2800" b="1" dirty="0" smtClean="0">
                <a:ln w="1905"/>
                <a:effectLst>
                  <a:innerShdw blurRad="69850" dist="43180" dir="5400000">
                    <a:srgbClr val="000000">
                      <a:alpha val="65000"/>
                    </a:srgbClr>
                  </a:innerShdw>
                </a:effectLst>
                <a:latin typeface="Times New Roman" pitchFamily="18" charset="0"/>
                <a:cs typeface="Times New Roman" pitchFamily="18" charset="0"/>
              </a:rPr>
              <a:t>Thúy Kiều tâm sự với Kim Trọng trong nỗi tuyệt vọng</a:t>
            </a:r>
          </a:p>
        </p:txBody>
      </p:sp>
    </p:spTree>
    <p:extLst>
      <p:ext uri="{BB962C8B-B14F-4D97-AF65-F5344CB8AC3E}">
        <p14:creationId xmlns:p14="http://schemas.microsoft.com/office/powerpoint/2010/main" val="120797091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anim calcmode="lin" valueType="num">
                                      <p:cBhvr>
                                        <p:cTn id="14" dur="500" fill="hold"/>
                                        <p:tgtEl>
                                          <p:spTgt spid="27"/>
                                        </p:tgtEl>
                                        <p:attrNameLst>
                                          <p:attrName>ppt_x</p:attrName>
                                        </p:attrNameLst>
                                      </p:cBhvr>
                                      <p:tavLst>
                                        <p:tav tm="0">
                                          <p:val>
                                            <p:strVal val="#ppt_x"/>
                                          </p:val>
                                        </p:tav>
                                        <p:tav tm="100000">
                                          <p:val>
                                            <p:strVal val="#ppt_x"/>
                                          </p:val>
                                        </p:tav>
                                      </p:tavLst>
                                    </p:anim>
                                    <p:anim calcmode="lin" valueType="num">
                                      <p:cBhvr>
                                        <p:cTn id="15" dur="500" fill="hold"/>
                                        <p:tgtEl>
                                          <p:spTgt spid="27"/>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0-#ppt_w/2"/>
                                          </p:val>
                                        </p:tav>
                                        <p:tav tm="100000">
                                          <p:val>
                                            <p:strVal val="#ppt_x"/>
                                          </p:val>
                                        </p:tav>
                                      </p:tavLst>
                                    </p:anim>
                                    <p:anim calcmode="lin" valueType="num">
                                      <p:cBhvr additive="base">
                                        <p:cTn id="23" dur="500" fill="hold"/>
                                        <p:tgtEl>
                                          <p:spTgt spid="28"/>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40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0-#ppt_w/2"/>
                                          </p:val>
                                        </p:tav>
                                        <p:tav tm="100000">
                                          <p:val>
                                            <p:strVal val="#ppt_x"/>
                                          </p:val>
                                        </p:tav>
                                      </p:tavLst>
                                    </p:anim>
                                    <p:anim calcmode="lin" valueType="num">
                                      <p:cBhvr additive="base">
                                        <p:cTn id="27" dur="500" fill="hold"/>
                                        <p:tgtEl>
                                          <p:spTgt spid="29"/>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80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0-#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1+#ppt_w/2"/>
                                          </p:val>
                                        </p:tav>
                                        <p:tav tm="100000">
                                          <p:val>
                                            <p:strVal val="#ppt_x"/>
                                          </p:val>
                                        </p:tav>
                                      </p:tavLst>
                                    </p:anim>
                                    <p:anim calcmode="lin" valueType="num">
                                      <p:cBhvr additive="base">
                                        <p:cTn id="35"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29" grpId="0"/>
      <p:bldP spid="13" grpId="0"/>
      <p:bldP spid="14"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custDataLst>
              <p:tags r:id="rId1"/>
            </p:custDataLst>
          </p:nvPr>
        </p:nvSpPr>
        <p:spPr>
          <a:xfrm>
            <a:off x="571500" y="319050"/>
            <a:ext cx="4724400" cy="584775"/>
          </a:xfrm>
          <a:prstGeom prst="rect">
            <a:avLst/>
          </a:prstGeom>
          <a:noFill/>
        </p:spPr>
        <p:txBody>
          <a:bodyPr wrap="square" lIns="91440" tIns="45720" rIns="91440" bIns="45720">
            <a:spAutoFit/>
          </a:bodyPr>
          <a:lstStyle/>
          <a:p>
            <a:pPr algn="ctr"/>
            <a:r>
              <a:rPr lang="en-US" sz="32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II.TÌM HIỂU văn bản </a:t>
            </a:r>
            <a:endParaRPr lang="en-US" sz="32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8" name="Title 1"/>
          <p:cNvSpPr txBox="1">
            <a:spLocks/>
          </p:cNvSpPr>
          <p:nvPr>
            <p:custDataLst>
              <p:tags r:id="rId2"/>
            </p:custDataLst>
          </p:nvPr>
        </p:nvSpPr>
        <p:spPr>
          <a:xfrm>
            <a:off x="729342" y="2113746"/>
            <a:ext cx="4833258" cy="312905"/>
          </a:xfrm>
          <a:prstGeom prst="rect">
            <a:avLst/>
          </a:prstGeom>
        </p:spPr>
        <p:txBody>
          <a:bodyPr vert="horz" lIns="173992" tIns="86996" rIns="173992" bIns="8699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rtl="0">
              <a:spcBef>
                <a:spcPct val="0"/>
              </a:spcBef>
            </a:pPr>
            <a:endParaRPr lang="en-US" sz="2500" b="1" dirty="0">
              <a:ln w="1905"/>
              <a:effectLst>
                <a:innerShdw blurRad="69850" dist="43180" dir="5400000">
                  <a:srgbClr val="000000">
                    <a:alpha val="65000"/>
                  </a:srgbClr>
                </a:innerShdw>
              </a:effectLst>
            </a:endParaRPr>
          </a:p>
        </p:txBody>
      </p:sp>
      <p:sp>
        <p:nvSpPr>
          <p:cNvPr id="12" name="Rectangle 11"/>
          <p:cNvSpPr/>
          <p:nvPr/>
        </p:nvSpPr>
        <p:spPr>
          <a:xfrm>
            <a:off x="708560" y="999560"/>
            <a:ext cx="7696200" cy="910296"/>
          </a:xfrm>
          <a:prstGeom prst="rect">
            <a:avLst/>
          </a:prstGeom>
        </p:spPr>
        <p:txBody>
          <a:bodyPr wrap="square" lIns="48052" tIns="24026" rIns="48052" bIns="24026">
            <a:spAutoFit/>
          </a:bodyPr>
          <a:lstStyle/>
          <a:p>
            <a:r>
              <a:rPr lang="en-US" sz="2800" b="1" dirty="0" smtClean="0">
                <a:solidFill>
                  <a:srgbClr val="C00000"/>
                </a:solidFill>
                <a:latin typeface="Times New Roman" panose="02020603050405020304" pitchFamily="18" charset="0"/>
                <a:ea typeface="Aachen" pitchFamily="18" charset="-93"/>
                <a:cs typeface="Times New Roman" panose="02020603050405020304" pitchFamily="18" charset="0"/>
              </a:rPr>
              <a:t>                     Thúy Kiều tâm sự với Kim Trọng </a:t>
            </a:r>
          </a:p>
          <a:p>
            <a:r>
              <a:rPr lang="en-US" sz="2800" b="1" dirty="0" smtClean="0">
                <a:solidFill>
                  <a:srgbClr val="C00000"/>
                </a:solidFill>
                <a:latin typeface="Times New Roman" panose="02020603050405020304" pitchFamily="18" charset="0"/>
                <a:ea typeface="Aachen" pitchFamily="18" charset="-93"/>
                <a:cs typeface="Times New Roman" panose="02020603050405020304" pitchFamily="18" charset="0"/>
              </a:rPr>
              <a:t>trong nỗi tuyệt vọng</a:t>
            </a:r>
            <a:endParaRPr lang="en-US" sz="2800" b="1" i="1" dirty="0">
              <a:solidFill>
                <a:srgbClr val="C00000"/>
              </a:solidFill>
              <a:latin typeface="Times New Roman" panose="02020603050405020304" pitchFamily="18" charset="0"/>
              <a:ea typeface="Aachen" pitchFamily="18" charset="-93"/>
              <a:cs typeface="Times New Roman" panose="02020603050405020304" pitchFamily="18" charset="0"/>
            </a:endParaRPr>
          </a:p>
        </p:txBody>
      </p:sp>
      <p:sp>
        <p:nvSpPr>
          <p:cNvPr id="17" name="Rectangle 16"/>
          <p:cNvSpPr/>
          <p:nvPr/>
        </p:nvSpPr>
        <p:spPr>
          <a:xfrm>
            <a:off x="193035" y="2257114"/>
            <a:ext cx="3155848" cy="479408"/>
          </a:xfrm>
          <a:prstGeom prst="rect">
            <a:avLst/>
          </a:prstGeom>
        </p:spPr>
        <p:txBody>
          <a:bodyPr wrap="square" lIns="48052" tIns="24026" rIns="48052" bIns="24026">
            <a:spAutoFit/>
          </a:bodyPr>
          <a:lstStyle/>
          <a:p>
            <a:r>
              <a:rPr lang="en-US" sz="2800" b="1" i="1" dirty="0" smtClean="0">
                <a:latin typeface="Times New Roman" panose="02020603050405020304" pitchFamily="18" charset="0"/>
                <a:ea typeface="Aachen" pitchFamily="18" charset="-93"/>
                <a:cs typeface="Times New Roman" panose="02020603050405020304" pitchFamily="18" charset="0"/>
              </a:rPr>
              <a:t> - Từ ngữ </a:t>
            </a:r>
            <a:r>
              <a:rPr lang="en-US" sz="2800" b="1" i="1" dirty="0">
                <a:latin typeface="Times New Roman" panose="02020603050405020304" pitchFamily="18" charset="0"/>
                <a:ea typeface="Aachen" pitchFamily="18" charset="-93"/>
                <a:cs typeface="Times New Roman" panose="02020603050405020304" pitchFamily="18" charset="0"/>
              </a:rPr>
              <a:t> </a:t>
            </a:r>
            <a:r>
              <a:rPr lang="en-US" sz="2800" b="1" i="1" dirty="0" smtClean="0">
                <a:solidFill>
                  <a:srgbClr val="7030A0"/>
                </a:solidFill>
                <a:latin typeface="Times New Roman" panose="02020603050405020304" pitchFamily="18" charset="0"/>
                <a:ea typeface="Aachen" pitchFamily="18" charset="-93"/>
                <a:cs typeface="Times New Roman" panose="02020603050405020304" pitchFamily="18" charset="0"/>
              </a:rPr>
              <a:t>Bây giờ:</a:t>
            </a:r>
            <a:endParaRPr lang="en-US" sz="2800" b="1" i="1" dirty="0">
              <a:solidFill>
                <a:srgbClr val="7030A0"/>
              </a:solidFill>
              <a:latin typeface="Times New Roman" panose="02020603050405020304" pitchFamily="18" charset="0"/>
              <a:ea typeface="Aachen" pitchFamily="18" charset="-93"/>
              <a:cs typeface="Times New Roman" panose="02020603050405020304" pitchFamily="18" charset="0"/>
            </a:endParaRPr>
          </a:p>
        </p:txBody>
      </p:sp>
      <p:sp>
        <p:nvSpPr>
          <p:cNvPr id="18" name="Rectangle 17"/>
          <p:cNvSpPr/>
          <p:nvPr/>
        </p:nvSpPr>
        <p:spPr>
          <a:xfrm>
            <a:off x="152400" y="3124200"/>
            <a:ext cx="3155848" cy="479408"/>
          </a:xfrm>
          <a:prstGeom prst="rect">
            <a:avLst/>
          </a:prstGeom>
        </p:spPr>
        <p:txBody>
          <a:bodyPr wrap="square" lIns="48052" tIns="24026" rIns="48052" bIns="24026">
            <a:spAutoFit/>
          </a:bodyPr>
          <a:lstStyle/>
          <a:p>
            <a:r>
              <a:rPr lang="en-US" sz="2800" b="1" i="1" dirty="0" smtClean="0">
                <a:latin typeface="Times New Roman" panose="02020603050405020304" pitchFamily="18" charset="0"/>
                <a:ea typeface="Aachen" pitchFamily="18" charset="-93"/>
                <a:cs typeface="Times New Roman" panose="02020603050405020304" pitchFamily="18" charset="0"/>
              </a:rPr>
              <a:t> - Thành ngữ :</a:t>
            </a:r>
            <a:endParaRPr lang="en-US" sz="2800" b="1" i="1" dirty="0">
              <a:solidFill>
                <a:srgbClr val="C00000"/>
              </a:solidFill>
              <a:latin typeface="Times New Roman" panose="02020603050405020304" pitchFamily="18" charset="0"/>
              <a:ea typeface="Aachen" pitchFamily="18" charset="-93"/>
              <a:cs typeface="Times New Roman" panose="02020603050405020304" pitchFamily="18" charset="0"/>
            </a:endParaRPr>
          </a:p>
        </p:txBody>
      </p:sp>
      <p:pic>
        <p:nvPicPr>
          <p:cNvPr id="19" name="Picture 2" descr="C:\Users\Admin\Desktop\Picture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2362200"/>
            <a:ext cx="3176588" cy="42068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2743200" y="2261023"/>
            <a:ext cx="5105400" cy="523220"/>
          </a:xfrm>
          <a:prstGeom prst="rect">
            <a:avLst/>
          </a:prstGeom>
        </p:spPr>
        <p:txBody>
          <a:bodyPr wrap="square">
            <a:spAutoFit/>
          </a:bodyPr>
          <a:lstStyle/>
          <a:p>
            <a:pPr lvl="1">
              <a:spcBef>
                <a:spcPct val="0"/>
              </a:spcBef>
            </a:pPr>
            <a:r>
              <a:rPr lang="en-US" sz="28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Nàng luôn ý thức về thực tại.</a:t>
            </a:r>
            <a:endParaRPr lang="en-US" sz="28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21" name="Rectangle 20"/>
          <p:cNvSpPr/>
          <p:nvPr/>
        </p:nvSpPr>
        <p:spPr>
          <a:xfrm>
            <a:off x="381000" y="3581400"/>
            <a:ext cx="3681413" cy="479408"/>
          </a:xfrm>
          <a:prstGeom prst="rect">
            <a:avLst/>
          </a:prstGeom>
        </p:spPr>
        <p:txBody>
          <a:bodyPr wrap="square" lIns="48052" tIns="24026" rIns="48052" bIns="24026">
            <a:spAutoFit/>
          </a:bodyPr>
          <a:lstStyle/>
          <a:p>
            <a:r>
              <a:rPr lang="en-US" sz="2800" b="1" i="1" dirty="0" smtClean="0">
                <a:solidFill>
                  <a:srgbClr val="7030A0"/>
                </a:solidFill>
                <a:latin typeface="Times New Roman" panose="02020603050405020304" pitchFamily="18" charset="0"/>
                <a:ea typeface="Aachen" pitchFamily="18" charset="-93"/>
                <a:cs typeface="Times New Roman" panose="02020603050405020304" pitchFamily="18" charset="0"/>
              </a:rPr>
              <a:t> + Trâm gãy gương tan</a:t>
            </a:r>
            <a:endParaRPr lang="en-US" sz="2800" b="1" i="1" dirty="0">
              <a:solidFill>
                <a:srgbClr val="7030A0"/>
              </a:solidFill>
              <a:latin typeface="Times New Roman" panose="02020603050405020304" pitchFamily="18" charset="0"/>
              <a:ea typeface="Aachen" pitchFamily="18" charset="-93"/>
              <a:cs typeface="Times New Roman" panose="02020603050405020304" pitchFamily="18" charset="0"/>
            </a:endParaRPr>
          </a:p>
        </p:txBody>
      </p:sp>
      <p:sp>
        <p:nvSpPr>
          <p:cNvPr id="23" name="Rectangle 22"/>
          <p:cNvSpPr/>
          <p:nvPr/>
        </p:nvSpPr>
        <p:spPr>
          <a:xfrm>
            <a:off x="381000" y="4077947"/>
            <a:ext cx="3681413" cy="479408"/>
          </a:xfrm>
          <a:prstGeom prst="rect">
            <a:avLst/>
          </a:prstGeom>
        </p:spPr>
        <p:txBody>
          <a:bodyPr wrap="square" lIns="48052" tIns="24026" rIns="48052" bIns="24026">
            <a:spAutoFit/>
          </a:bodyPr>
          <a:lstStyle/>
          <a:p>
            <a:r>
              <a:rPr lang="en-US" sz="2800" b="1" i="1" dirty="0" smtClean="0">
                <a:solidFill>
                  <a:srgbClr val="7030A0"/>
                </a:solidFill>
                <a:latin typeface="Times New Roman" panose="02020603050405020304" pitchFamily="18" charset="0"/>
                <a:ea typeface="Aachen" pitchFamily="18" charset="-93"/>
                <a:cs typeface="Times New Roman" panose="02020603050405020304" pitchFamily="18" charset="0"/>
              </a:rPr>
              <a:t> + Phận bạc như vôi</a:t>
            </a:r>
            <a:endParaRPr lang="en-US" sz="2800" b="1" i="1" dirty="0">
              <a:solidFill>
                <a:srgbClr val="7030A0"/>
              </a:solidFill>
              <a:latin typeface="Times New Roman" panose="02020603050405020304" pitchFamily="18" charset="0"/>
              <a:ea typeface="Aachen" pitchFamily="18" charset="-93"/>
              <a:cs typeface="Times New Roman" panose="02020603050405020304" pitchFamily="18" charset="0"/>
            </a:endParaRPr>
          </a:p>
        </p:txBody>
      </p:sp>
      <p:sp>
        <p:nvSpPr>
          <p:cNvPr id="24" name="Rectangle 23"/>
          <p:cNvSpPr/>
          <p:nvPr/>
        </p:nvSpPr>
        <p:spPr>
          <a:xfrm>
            <a:off x="381000" y="4535147"/>
            <a:ext cx="3681413" cy="479408"/>
          </a:xfrm>
          <a:prstGeom prst="rect">
            <a:avLst/>
          </a:prstGeom>
        </p:spPr>
        <p:txBody>
          <a:bodyPr wrap="square" lIns="48052" tIns="24026" rIns="48052" bIns="24026">
            <a:spAutoFit/>
          </a:bodyPr>
          <a:lstStyle/>
          <a:p>
            <a:r>
              <a:rPr lang="en-US" sz="2800" b="1" i="1" dirty="0" smtClean="0">
                <a:solidFill>
                  <a:srgbClr val="7030A0"/>
                </a:solidFill>
                <a:latin typeface="Times New Roman" panose="02020603050405020304" pitchFamily="18" charset="0"/>
                <a:ea typeface="Aachen" pitchFamily="18" charset="-93"/>
                <a:cs typeface="Times New Roman" panose="02020603050405020304" pitchFamily="18" charset="0"/>
              </a:rPr>
              <a:t> + Nước chảy hoa trôi</a:t>
            </a:r>
            <a:endParaRPr lang="en-US" sz="2800" b="1" i="1" dirty="0">
              <a:solidFill>
                <a:srgbClr val="7030A0"/>
              </a:solidFill>
              <a:latin typeface="Times New Roman" panose="02020603050405020304" pitchFamily="18" charset="0"/>
              <a:ea typeface="Aachen" pitchFamily="18" charset="-93"/>
              <a:cs typeface="Times New Roman" panose="02020603050405020304" pitchFamily="18" charset="0"/>
            </a:endParaRPr>
          </a:p>
        </p:txBody>
      </p:sp>
      <p:sp>
        <p:nvSpPr>
          <p:cNvPr id="25" name="Right Brace 24"/>
          <p:cNvSpPr/>
          <p:nvPr/>
        </p:nvSpPr>
        <p:spPr>
          <a:xfrm>
            <a:off x="3962400" y="3733800"/>
            <a:ext cx="381000" cy="1192837"/>
          </a:xfrm>
          <a:prstGeom prst="rightBrace">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ectangle 25"/>
          <p:cNvSpPr/>
          <p:nvPr/>
        </p:nvSpPr>
        <p:spPr>
          <a:xfrm>
            <a:off x="4214812" y="3505200"/>
            <a:ext cx="4548188" cy="1815882"/>
          </a:xfrm>
          <a:prstGeom prst="rect">
            <a:avLst/>
          </a:prstGeom>
        </p:spPr>
        <p:txBody>
          <a:bodyPr wrap="square">
            <a:spAutoFit/>
          </a:bodyPr>
          <a:lstStyle/>
          <a:p>
            <a:pPr lvl="1">
              <a:spcBef>
                <a:spcPct val="0"/>
              </a:spcBef>
            </a:pPr>
            <a:r>
              <a:rPr lang="en-US" sz="28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Sự tan vỡ, dở dang, bạc bẽo, trôi nổi của tình duyên và số phận con người.</a:t>
            </a:r>
            <a:endParaRPr lang="en-US" sz="28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27" name="Rectangle 26"/>
          <p:cNvSpPr/>
          <p:nvPr>
            <p:custDataLst>
              <p:tags r:id="rId3"/>
            </p:custDataLst>
          </p:nvPr>
        </p:nvSpPr>
        <p:spPr>
          <a:xfrm>
            <a:off x="152400" y="957424"/>
            <a:ext cx="2819400" cy="553998"/>
          </a:xfrm>
          <a:prstGeom prst="rect">
            <a:avLst/>
          </a:prstGeom>
          <a:noFill/>
          <a:ln w="57150">
            <a:noFill/>
          </a:ln>
        </p:spPr>
        <p:style>
          <a:lnRef idx="2">
            <a:schemeClr val="accent4"/>
          </a:lnRef>
          <a:fillRef idx="1">
            <a:schemeClr val="lt1"/>
          </a:fillRef>
          <a:effectRef idx="0">
            <a:schemeClr val="accent4"/>
          </a:effectRef>
          <a:fontRef idx="minor">
            <a:schemeClr val="dk1"/>
          </a:fontRef>
        </p:style>
        <p:txBody>
          <a:bodyPr wrap="square" lIns="91440" tIns="45720" rIns="91440" bIns="45720">
            <a:spAutoFit/>
          </a:bodyPr>
          <a:lstStyle/>
          <a:p>
            <a:pPr lvl="1">
              <a:spcBef>
                <a:spcPct val="0"/>
              </a:spcBef>
            </a:pPr>
            <a:r>
              <a:rPr lang="en-US" sz="3000" b="1" dirty="0" smtClean="0">
                <a:solidFill>
                  <a:srgbClr val="C00000"/>
                </a:solidFill>
                <a:latin typeface="Times New Roman" panose="02020603050405020304" pitchFamily="18" charset="0"/>
                <a:ea typeface="Aachen" pitchFamily="18" charset="-93"/>
                <a:cs typeface="Times New Roman" panose="02020603050405020304" pitchFamily="18" charset="0"/>
              </a:rPr>
              <a:t>3. Đoạn 3</a:t>
            </a:r>
            <a:r>
              <a:rPr lang="en-US" sz="3000" b="1" dirty="0" smtClean="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endParaRPr lang="en-US" sz="3000" b="1" dirty="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989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1+#ppt_w/2"/>
                                          </p:val>
                                        </p:tav>
                                        <p:tav tm="100000">
                                          <p:val>
                                            <p:strVal val="#ppt_x"/>
                                          </p:val>
                                        </p:tav>
                                      </p:tavLst>
                                    </p:anim>
                                    <p:anim calcmode="lin" valueType="num">
                                      <p:cBhvr additive="base">
                                        <p:cTn id="1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50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0-#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50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0-#ppt_w/2"/>
                                          </p:val>
                                        </p:tav>
                                        <p:tav tm="100000">
                                          <p:val>
                                            <p:strVal val="#ppt_x"/>
                                          </p:val>
                                        </p:tav>
                                      </p:tavLst>
                                    </p:anim>
                                    <p:anim calcmode="lin" valueType="num">
                                      <p:cBhvr additive="base">
                                        <p:cTn id="32" dur="500" fill="hold"/>
                                        <p:tgtEl>
                                          <p:spTgt spid="2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50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0-#ppt_w/2"/>
                                          </p:val>
                                        </p:tav>
                                        <p:tav tm="100000">
                                          <p:val>
                                            <p:strVal val="#ppt_x"/>
                                          </p:val>
                                        </p:tav>
                                      </p:tavLst>
                                    </p:anim>
                                    <p:anim calcmode="lin" valueType="num">
                                      <p:cBhvr additive="base">
                                        <p:cTn id="36"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500"/>
                                        <p:tgtEl>
                                          <p:spTgt spid="25"/>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1+#ppt_w/2"/>
                                          </p:val>
                                        </p:tav>
                                        <p:tav tm="100000">
                                          <p:val>
                                            <p:strVal val="#ppt_x"/>
                                          </p:val>
                                        </p:tav>
                                      </p:tavLst>
                                    </p:anim>
                                    <p:anim calcmode="lin" valueType="num">
                                      <p:cBhvr additive="base">
                                        <p:cTn id="45"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p:bldP spid="20" grpId="0"/>
      <p:bldP spid="21" grpId="0"/>
      <p:bldP spid="23" grpId="0"/>
      <p:bldP spid="24" grpId="0"/>
      <p:bldP spid="25" grpId="0" animBg="1"/>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tranh ve truyen kie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3276600" cy="23622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ết quả hình ảnh cho tranh ve truyen kie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76200"/>
            <a:ext cx="3086100" cy="23764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ết quả hình ảnh cho gia bien va luu la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560618"/>
            <a:ext cx="3276600" cy="21543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ết quả hình ảnh cho mã giam sinh mua kie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207842"/>
            <a:ext cx="2933700" cy="25717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7709" y="2452622"/>
            <a:ext cx="4495801" cy="1107996"/>
          </a:xfrm>
          <a:prstGeom prst="rect">
            <a:avLst/>
          </a:prstGeom>
        </p:spPr>
        <p:txBody>
          <a:bodyPr wrap="square">
            <a:spAutoFit/>
          </a:bodyPr>
          <a:lstStyle/>
          <a:p>
            <a:r>
              <a:rPr lang="en-US" sz="2200" dirty="0" smtClean="0">
                <a:latin typeface="Times New Roman" pitchFamily="18" charset="0"/>
                <a:cs typeface="Times New Roman" pitchFamily="18" charset="0"/>
              </a:rPr>
              <a:t>B. </a:t>
            </a:r>
            <a:r>
              <a:rPr lang="en-US" sz="2200" dirty="0" err="1" smtClean="0">
                <a:latin typeface="Times New Roman" pitchFamily="18" charset="0"/>
                <a:cs typeface="Times New Roman" pitchFamily="18" charset="0"/>
              </a:rPr>
              <a:t>Kiều</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Kim </a:t>
            </a:r>
            <a:r>
              <a:rPr lang="en-US" sz="2200" dirty="0" err="1">
                <a:latin typeface="Times New Roman" pitchFamily="18" charset="0"/>
                <a:cs typeface="Times New Roman" pitchFamily="18" charset="0"/>
              </a:rPr>
              <a:t>trọng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gặp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nhau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ngày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hội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xuân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giữa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họ</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nảy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nở</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yêu</a:t>
            </a:r>
            <a:r>
              <a:rPr lang="en-US" sz="2200" dirty="0">
                <a:latin typeface="Times New Roman" pitchFamily="18" charset="0"/>
                <a:cs typeface="Times New Roman" pitchFamily="18" charset="0"/>
              </a:rPr>
              <a:t>.</a:t>
            </a:r>
          </a:p>
        </p:txBody>
      </p:sp>
      <p:sp>
        <p:nvSpPr>
          <p:cNvPr id="7" name="Rectangle 6"/>
          <p:cNvSpPr/>
          <p:nvPr/>
        </p:nvSpPr>
        <p:spPr>
          <a:xfrm>
            <a:off x="4759036" y="2438401"/>
            <a:ext cx="4384964" cy="769441"/>
          </a:xfrm>
          <a:prstGeom prst="rect">
            <a:avLst/>
          </a:prstGeom>
        </p:spPr>
        <p:txBody>
          <a:bodyPr wrap="square">
            <a:spAutoFit/>
          </a:bodyPr>
          <a:lstStyle/>
          <a:p>
            <a:r>
              <a:rPr lang="en-US" sz="2200" dirty="0" smtClean="0">
                <a:latin typeface="Times New Roman" pitchFamily="18" charset="0"/>
                <a:cs typeface="Times New Roman" pitchFamily="18" charset="0"/>
              </a:rPr>
              <a:t>D. </a:t>
            </a:r>
            <a:r>
              <a:rPr lang="en-US" sz="2200" dirty="0" err="1" smtClean="0">
                <a:latin typeface="Times New Roman" pitchFamily="18" charset="0"/>
                <a:cs typeface="Times New Roman" pitchFamily="18" charset="0"/>
              </a:rPr>
              <a:t>Kiều</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Kim </a:t>
            </a:r>
            <a:r>
              <a:rPr lang="en-US" sz="2200" dirty="0" err="1">
                <a:latin typeface="Times New Roman" pitchFamily="18" charset="0"/>
                <a:cs typeface="Times New Roman" pitchFamily="18" charset="0"/>
              </a:rPr>
              <a:t>Trọng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nguyền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nhau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sẽ</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chung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thủy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đến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trọn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đời</a:t>
            </a:r>
            <a:r>
              <a:rPr lang="en-US" sz="2200" dirty="0">
                <a:latin typeface="Times New Roman" pitchFamily="18" charset="0"/>
                <a:cs typeface="Times New Roman" pitchFamily="18" charset="0"/>
              </a:rPr>
              <a:t>.</a:t>
            </a:r>
          </a:p>
        </p:txBody>
      </p:sp>
      <p:sp>
        <p:nvSpPr>
          <p:cNvPr id="8" name="Rectangle 7"/>
          <p:cNvSpPr/>
          <p:nvPr/>
        </p:nvSpPr>
        <p:spPr>
          <a:xfrm>
            <a:off x="228600" y="5956275"/>
            <a:ext cx="3850028" cy="430887"/>
          </a:xfrm>
          <a:prstGeom prst="rect">
            <a:avLst/>
          </a:prstGeom>
        </p:spPr>
        <p:txBody>
          <a:bodyPr wrap="none">
            <a:spAutoFit/>
          </a:bodyPr>
          <a:lstStyle/>
          <a:p>
            <a:r>
              <a:rPr lang="en-US" sz="2200" dirty="0" smtClean="0">
                <a:latin typeface="Times New Roman" pitchFamily="18" charset="0"/>
                <a:cs typeface="Times New Roman" pitchFamily="18" charset="0"/>
              </a:rPr>
              <a:t>A. Tai </a:t>
            </a:r>
            <a:r>
              <a:rPr lang="en-US" sz="2200" dirty="0" err="1">
                <a:latin typeface="Times New Roman" pitchFamily="18" charset="0"/>
                <a:cs typeface="Times New Roman" pitchFamily="18" charset="0"/>
              </a:rPr>
              <a:t>họa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ập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đến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Kiều</a:t>
            </a:r>
            <a:r>
              <a:rPr lang="en-US" sz="2200" dirty="0">
                <a:latin typeface="Times New Roman" pitchFamily="18" charset="0"/>
                <a:cs typeface="Times New Roman" pitchFamily="18" charset="0"/>
              </a:rPr>
              <a:t>.</a:t>
            </a:r>
          </a:p>
        </p:txBody>
      </p:sp>
      <p:sp>
        <p:nvSpPr>
          <p:cNvPr id="9" name="Rectangle 8"/>
          <p:cNvSpPr/>
          <p:nvPr/>
        </p:nvSpPr>
        <p:spPr>
          <a:xfrm>
            <a:off x="4759036" y="5715000"/>
            <a:ext cx="3850028" cy="769441"/>
          </a:xfrm>
          <a:prstGeom prst="rect">
            <a:avLst/>
          </a:prstGeom>
        </p:spPr>
        <p:txBody>
          <a:bodyPr wrap="square">
            <a:spAutoFit/>
          </a:bodyPr>
          <a:lstStyle/>
          <a:p>
            <a:r>
              <a:rPr lang="en-US" sz="2200" dirty="0" smtClean="0">
                <a:latin typeface="Times New Roman" pitchFamily="18" charset="0"/>
                <a:cs typeface="Times New Roman" pitchFamily="18" charset="0"/>
              </a:rPr>
              <a:t>C. </a:t>
            </a:r>
            <a:r>
              <a:rPr lang="en-US" sz="2200" dirty="0" err="1" smtClean="0">
                <a:latin typeface="Times New Roman" pitchFamily="18" charset="0"/>
                <a:cs typeface="Times New Roman" pitchFamily="18" charset="0"/>
              </a:rPr>
              <a:t>Để</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tiền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cứu</a:t>
            </a:r>
            <a:r>
              <a:rPr lang="en-US" sz="2200" dirty="0">
                <a:latin typeface="Times New Roman" pitchFamily="18" charset="0"/>
                <a:cs typeface="Times New Roman" pitchFamily="18" charset="0"/>
              </a:rPr>
              <a:t> cha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em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Kiều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buộc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mình</a:t>
            </a:r>
            <a:r>
              <a:rPr lang="en-US" sz="2200" dirty="0">
                <a:latin typeface="Times New Roman" pitchFamily="18" charset="0"/>
                <a:cs typeface="Times New Roman" pitchFamily="18" charset="0"/>
              </a:rPr>
              <a:t>.</a:t>
            </a:r>
          </a:p>
        </p:txBody>
      </p:sp>
    </p:spTree>
    <p:extLst>
      <p:ext uri="{BB962C8B-B14F-4D97-AF65-F5344CB8AC3E}">
        <p14:creationId xmlns:p14="http://schemas.microsoft.com/office/powerpoint/2010/main" val="1407519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85750" y="1752600"/>
            <a:ext cx="6324600" cy="3126287"/>
          </a:xfrm>
          <a:prstGeom prst="rect">
            <a:avLst/>
          </a:prstGeom>
        </p:spPr>
        <p:txBody>
          <a:bodyPr wrap="square" lIns="48052" tIns="24026" rIns="48052" bIns="24026">
            <a:spAutoFit/>
          </a:bodyPr>
          <a:lstStyle/>
          <a:p>
            <a:pPr algn="ctr"/>
            <a:r>
              <a:rPr lang="vi-VN" sz="2500" dirty="0">
                <a:solidFill>
                  <a:srgbClr val="002060"/>
                </a:solidFill>
                <a:latin typeface="Aachen" pitchFamily="18" charset="-93"/>
                <a:ea typeface="Aachen" pitchFamily="18" charset="-93"/>
                <a:cs typeface="Aachen" pitchFamily="18" charset="-93"/>
              </a:rPr>
              <a:t>Bây giờ trâm gãy bình tan,</a:t>
            </a:r>
            <a:br>
              <a:rPr lang="vi-VN" sz="2500" dirty="0">
                <a:solidFill>
                  <a:srgbClr val="002060"/>
                </a:solidFill>
                <a:latin typeface="Aachen" pitchFamily="18" charset="-93"/>
                <a:ea typeface="Aachen" pitchFamily="18" charset="-93"/>
                <a:cs typeface="Aachen" pitchFamily="18" charset="-93"/>
              </a:rPr>
            </a:br>
            <a:r>
              <a:rPr lang="vi-VN" sz="2500" dirty="0">
                <a:solidFill>
                  <a:srgbClr val="002060"/>
                </a:solidFill>
                <a:latin typeface="Aachen" pitchFamily="18" charset="-93"/>
                <a:ea typeface="Aachen" pitchFamily="18" charset="-93"/>
                <a:cs typeface="Aachen" pitchFamily="18" charset="-93"/>
              </a:rPr>
              <a:t>Kể làm sao xiết muôn vàn ái ân!</a:t>
            </a:r>
            <a:br>
              <a:rPr lang="vi-VN" sz="2500" dirty="0">
                <a:solidFill>
                  <a:srgbClr val="002060"/>
                </a:solidFill>
                <a:latin typeface="Aachen" pitchFamily="18" charset="-93"/>
                <a:ea typeface="Aachen" pitchFamily="18" charset="-93"/>
                <a:cs typeface="Aachen" pitchFamily="18" charset="-93"/>
              </a:rPr>
            </a:br>
            <a:r>
              <a:rPr lang="vi-VN" sz="2500" dirty="0">
                <a:solidFill>
                  <a:srgbClr val="002060"/>
                </a:solidFill>
                <a:latin typeface="Aachen" pitchFamily="18" charset="-93"/>
                <a:ea typeface="Aachen" pitchFamily="18" charset="-93"/>
                <a:cs typeface="Aachen" pitchFamily="18" charset="-93"/>
              </a:rPr>
              <a:t>Trăm nghìn gửi lạy </a:t>
            </a:r>
            <a:r>
              <a:rPr lang="vi-VN" sz="2500" dirty="0">
                <a:solidFill>
                  <a:srgbClr val="C00000"/>
                </a:solidFill>
                <a:latin typeface="Aachen" pitchFamily="18" charset="-93"/>
                <a:ea typeface="Aachen" pitchFamily="18" charset="-93"/>
                <a:cs typeface="Aachen" pitchFamily="18" charset="-93"/>
              </a:rPr>
              <a:t>tình quân</a:t>
            </a:r>
            <a:r>
              <a:rPr lang="vi-VN" sz="2500" dirty="0">
                <a:solidFill>
                  <a:srgbClr val="002060"/>
                </a:solidFill>
                <a:latin typeface="Aachen" pitchFamily="18" charset="-93"/>
                <a:ea typeface="Aachen" pitchFamily="18" charset="-93"/>
                <a:cs typeface="Aachen" pitchFamily="18" charset="-93"/>
              </a:rPr>
              <a:t/>
            </a:r>
            <a:br>
              <a:rPr lang="vi-VN" sz="2500" dirty="0">
                <a:solidFill>
                  <a:srgbClr val="002060"/>
                </a:solidFill>
                <a:latin typeface="Aachen" pitchFamily="18" charset="-93"/>
                <a:ea typeface="Aachen" pitchFamily="18" charset="-93"/>
                <a:cs typeface="Aachen" pitchFamily="18" charset="-93"/>
              </a:rPr>
            </a:br>
            <a:r>
              <a:rPr lang="vi-VN" sz="2500" dirty="0">
                <a:solidFill>
                  <a:srgbClr val="002060"/>
                </a:solidFill>
                <a:latin typeface="Aachen" pitchFamily="18" charset="-93"/>
                <a:ea typeface="Aachen" pitchFamily="18" charset="-93"/>
                <a:cs typeface="Aachen" pitchFamily="18" charset="-93"/>
              </a:rPr>
              <a:t>Tơ duyên ngắn ngủi có ngần ấy </a:t>
            </a:r>
            <a:r>
              <a:rPr lang="vi-VN" sz="2500" dirty="0" smtClean="0">
                <a:solidFill>
                  <a:srgbClr val="002060"/>
                </a:solidFill>
                <a:latin typeface="Aachen" pitchFamily="18" charset="-93"/>
                <a:ea typeface="Aachen" pitchFamily="18" charset="-93"/>
                <a:cs typeface="Aachen" pitchFamily="18" charset="-93"/>
              </a:rPr>
              <a:t>thôi</a:t>
            </a:r>
            <a:r>
              <a:rPr lang="en-US" sz="2500" dirty="0" smtClean="0">
                <a:solidFill>
                  <a:srgbClr val="002060"/>
                </a:solidFill>
                <a:latin typeface="Aachen" pitchFamily="18" charset="-93"/>
                <a:ea typeface="Aachen" pitchFamily="18" charset="-93"/>
                <a:cs typeface="Aachen" pitchFamily="18" charset="-93"/>
              </a:rPr>
              <a:t>!</a:t>
            </a:r>
            <a:r>
              <a:rPr lang="vi-VN" sz="2500" dirty="0">
                <a:solidFill>
                  <a:srgbClr val="002060"/>
                </a:solidFill>
                <a:latin typeface="Aachen" pitchFamily="18" charset="-93"/>
                <a:ea typeface="Aachen" pitchFamily="18" charset="-93"/>
                <a:cs typeface="Aachen" pitchFamily="18" charset="-93"/>
              </a:rPr>
              <a:t/>
            </a:r>
            <a:br>
              <a:rPr lang="vi-VN" sz="2500" dirty="0">
                <a:solidFill>
                  <a:srgbClr val="002060"/>
                </a:solidFill>
                <a:latin typeface="Aachen" pitchFamily="18" charset="-93"/>
                <a:ea typeface="Aachen" pitchFamily="18" charset="-93"/>
                <a:cs typeface="Aachen" pitchFamily="18" charset="-93"/>
              </a:rPr>
            </a:br>
            <a:r>
              <a:rPr lang="vi-VN" sz="2500" dirty="0">
                <a:solidFill>
                  <a:srgbClr val="002060"/>
                </a:solidFill>
                <a:latin typeface="Aachen" pitchFamily="18" charset="-93"/>
                <a:ea typeface="Aachen" pitchFamily="18" charset="-93"/>
                <a:cs typeface="Aachen" pitchFamily="18" charset="-93"/>
              </a:rPr>
              <a:t>Phân sao phận bạc như </a:t>
            </a:r>
            <a:r>
              <a:rPr lang="vi-VN" sz="2500" dirty="0" smtClean="0">
                <a:solidFill>
                  <a:srgbClr val="002060"/>
                </a:solidFill>
                <a:latin typeface="Aachen" pitchFamily="18" charset="-93"/>
                <a:ea typeface="Aachen" pitchFamily="18" charset="-93"/>
                <a:cs typeface="Aachen" pitchFamily="18" charset="-93"/>
              </a:rPr>
              <a:t>vôi</a:t>
            </a:r>
            <a:r>
              <a:rPr lang="en-US" sz="2500" dirty="0" smtClean="0">
                <a:solidFill>
                  <a:srgbClr val="002060"/>
                </a:solidFill>
                <a:latin typeface="Aachen" pitchFamily="18" charset="-93"/>
                <a:ea typeface="Aachen" pitchFamily="18" charset="-93"/>
                <a:cs typeface="Aachen" pitchFamily="18" charset="-93"/>
              </a:rPr>
              <a:t>!</a:t>
            </a:r>
            <a:r>
              <a:rPr lang="vi-VN" sz="2500" dirty="0">
                <a:solidFill>
                  <a:srgbClr val="002060"/>
                </a:solidFill>
                <a:latin typeface="Aachen" pitchFamily="18" charset="-93"/>
                <a:ea typeface="Aachen" pitchFamily="18" charset="-93"/>
                <a:cs typeface="Aachen" pitchFamily="18" charset="-93"/>
              </a:rPr>
              <a:t/>
            </a:r>
            <a:br>
              <a:rPr lang="vi-VN" sz="2500" dirty="0">
                <a:solidFill>
                  <a:srgbClr val="002060"/>
                </a:solidFill>
                <a:latin typeface="Aachen" pitchFamily="18" charset="-93"/>
                <a:ea typeface="Aachen" pitchFamily="18" charset="-93"/>
                <a:cs typeface="Aachen" pitchFamily="18" charset="-93"/>
              </a:rPr>
            </a:br>
            <a:r>
              <a:rPr lang="vi-VN" sz="2500" dirty="0">
                <a:solidFill>
                  <a:srgbClr val="002060"/>
                </a:solidFill>
                <a:latin typeface="Aachen" pitchFamily="18" charset="-93"/>
                <a:ea typeface="Aachen" pitchFamily="18" charset="-93"/>
                <a:cs typeface="Aachen" pitchFamily="18" charset="-93"/>
              </a:rPr>
              <a:t>Đã đành nước chảy hoa trôi lỡ làng.</a:t>
            </a:r>
            <a:br>
              <a:rPr lang="vi-VN" sz="2500" dirty="0">
                <a:solidFill>
                  <a:srgbClr val="002060"/>
                </a:solidFill>
                <a:latin typeface="Aachen" pitchFamily="18" charset="-93"/>
                <a:ea typeface="Aachen" pitchFamily="18" charset="-93"/>
                <a:cs typeface="Aachen" pitchFamily="18" charset="-93"/>
              </a:rPr>
            </a:br>
            <a:r>
              <a:rPr lang="vi-VN" sz="2500" dirty="0">
                <a:solidFill>
                  <a:srgbClr val="002060"/>
                </a:solidFill>
                <a:latin typeface="Aachen" pitchFamily="18" charset="-93"/>
                <a:ea typeface="Aachen" pitchFamily="18" charset="-93"/>
                <a:cs typeface="Aachen" pitchFamily="18" charset="-93"/>
              </a:rPr>
              <a:t>Ôi </a:t>
            </a:r>
            <a:r>
              <a:rPr lang="vi-VN" sz="2500" dirty="0">
                <a:solidFill>
                  <a:srgbClr val="C00000"/>
                </a:solidFill>
                <a:latin typeface="Aachen" pitchFamily="18" charset="-93"/>
                <a:ea typeface="Aachen" pitchFamily="18" charset="-93"/>
                <a:cs typeface="Aachen" pitchFamily="18" charset="-93"/>
              </a:rPr>
              <a:t>Kim Lang</a:t>
            </a:r>
            <a:r>
              <a:rPr lang="vi-VN" sz="2500" dirty="0">
                <a:solidFill>
                  <a:srgbClr val="002060"/>
                </a:solidFill>
                <a:latin typeface="Aachen" pitchFamily="18" charset="-93"/>
                <a:ea typeface="Aachen" pitchFamily="18" charset="-93"/>
                <a:cs typeface="Aachen" pitchFamily="18" charset="-93"/>
              </a:rPr>
              <a:t>! Hỡi </a:t>
            </a:r>
            <a:r>
              <a:rPr lang="vi-VN" sz="2500" dirty="0">
                <a:solidFill>
                  <a:srgbClr val="C00000"/>
                </a:solidFill>
                <a:latin typeface="Aachen" pitchFamily="18" charset="-93"/>
                <a:ea typeface="Aachen" pitchFamily="18" charset="-93"/>
                <a:cs typeface="Aachen" pitchFamily="18" charset="-93"/>
              </a:rPr>
              <a:t>Kim lang</a:t>
            </a:r>
            <a:r>
              <a:rPr lang="vi-VN" sz="2500" dirty="0">
                <a:solidFill>
                  <a:srgbClr val="002060"/>
                </a:solidFill>
                <a:latin typeface="Aachen" pitchFamily="18" charset="-93"/>
                <a:ea typeface="Aachen" pitchFamily="18" charset="-93"/>
                <a:cs typeface="Aachen" pitchFamily="18" charset="-93"/>
              </a:rPr>
              <a:t>!</a:t>
            </a:r>
            <a:br>
              <a:rPr lang="vi-VN" sz="2500" dirty="0">
                <a:solidFill>
                  <a:srgbClr val="002060"/>
                </a:solidFill>
                <a:latin typeface="Aachen" pitchFamily="18" charset="-93"/>
                <a:ea typeface="Aachen" pitchFamily="18" charset="-93"/>
                <a:cs typeface="Aachen" pitchFamily="18" charset="-93"/>
              </a:rPr>
            </a:br>
            <a:r>
              <a:rPr lang="vi-VN" sz="2500" dirty="0">
                <a:solidFill>
                  <a:srgbClr val="002060"/>
                </a:solidFill>
                <a:latin typeface="Aachen" pitchFamily="18" charset="-93"/>
                <a:ea typeface="Aachen" pitchFamily="18" charset="-93"/>
                <a:cs typeface="Aachen" pitchFamily="18" charset="-93"/>
              </a:rPr>
              <a:t>Thôi thôi thiếp đã phụ </a:t>
            </a:r>
            <a:r>
              <a:rPr lang="vi-VN" sz="2500" dirty="0">
                <a:solidFill>
                  <a:srgbClr val="C00000"/>
                </a:solidFill>
                <a:latin typeface="Aachen" pitchFamily="18" charset="-93"/>
                <a:ea typeface="Aachen" pitchFamily="18" charset="-93"/>
                <a:cs typeface="Aachen" pitchFamily="18" charset="-93"/>
              </a:rPr>
              <a:t>chàng</a:t>
            </a:r>
            <a:r>
              <a:rPr lang="vi-VN" sz="2500" dirty="0">
                <a:solidFill>
                  <a:srgbClr val="002060"/>
                </a:solidFill>
                <a:latin typeface="Aachen" pitchFamily="18" charset="-93"/>
                <a:ea typeface="Aachen" pitchFamily="18" charset="-93"/>
                <a:cs typeface="Aachen" pitchFamily="18" charset="-93"/>
              </a:rPr>
              <a:t> từ đây!</a:t>
            </a:r>
            <a:endParaRPr lang="en-US" sz="2500" dirty="0">
              <a:solidFill>
                <a:srgbClr val="002060"/>
              </a:solidFill>
              <a:latin typeface="Aachen" pitchFamily="18" charset="-93"/>
              <a:ea typeface="Aachen" pitchFamily="18" charset="-93"/>
              <a:cs typeface="Aachen" pitchFamily="18" charset="-93"/>
            </a:endParaRPr>
          </a:p>
        </p:txBody>
      </p:sp>
      <p:pic>
        <p:nvPicPr>
          <p:cNvPr id="6146" name="Picture 2" descr="C:\Users\Admin\Desktop\de thi thu\kieu_tranh_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7570" y="1066800"/>
            <a:ext cx="3254029" cy="5105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0" y="360402"/>
            <a:ext cx="9144000" cy="55399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 b="1" spc="50" dirty="0" smtClean="0">
                <a:ln w="11430"/>
                <a:solidFill>
                  <a:srgbClr val="002060"/>
                </a:solidFill>
                <a:effectLst>
                  <a:outerShdw blurRad="76200" dist="50800" dir="5400000" algn="tl" rotWithShape="0">
                    <a:srgbClr val="000000">
                      <a:alpha val="65000"/>
                    </a:srgbClr>
                  </a:outerShdw>
                </a:effectLst>
              </a:rPr>
              <a:t>Kiều tâm sự với Kim Trọng trong nỗi tuyệt vọng</a:t>
            </a:r>
            <a:endParaRPr lang="en-US" sz="3000" b="1" spc="50" dirty="0">
              <a:ln w="11430"/>
              <a:solidFill>
                <a:srgbClr val="00206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58224618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custDataLst>
              <p:tags r:id="rId1"/>
            </p:custDataLst>
          </p:nvPr>
        </p:nvSpPr>
        <p:spPr>
          <a:xfrm>
            <a:off x="395728" y="163199"/>
            <a:ext cx="4724400" cy="584775"/>
          </a:xfrm>
          <a:prstGeom prst="rect">
            <a:avLst/>
          </a:prstGeom>
          <a:noFill/>
        </p:spPr>
        <p:txBody>
          <a:bodyPr wrap="square" lIns="91440" tIns="45720" rIns="91440" bIns="45720">
            <a:spAutoFit/>
          </a:bodyPr>
          <a:lstStyle/>
          <a:p>
            <a:pPr algn="ctr"/>
            <a:r>
              <a:rPr lang="en-US" sz="32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II.TÌM HIỂU văn bản </a:t>
            </a:r>
            <a:endParaRPr lang="en-US" sz="32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8" name="Title 1"/>
          <p:cNvSpPr txBox="1">
            <a:spLocks/>
          </p:cNvSpPr>
          <p:nvPr>
            <p:custDataLst>
              <p:tags r:id="rId2"/>
            </p:custDataLst>
          </p:nvPr>
        </p:nvSpPr>
        <p:spPr>
          <a:xfrm>
            <a:off x="729342" y="2113746"/>
            <a:ext cx="4833258" cy="312905"/>
          </a:xfrm>
          <a:prstGeom prst="rect">
            <a:avLst/>
          </a:prstGeom>
        </p:spPr>
        <p:txBody>
          <a:bodyPr vert="horz" lIns="173992" tIns="86996" rIns="173992" bIns="8699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rtl="0">
              <a:spcBef>
                <a:spcPct val="0"/>
              </a:spcBef>
            </a:pPr>
            <a:endParaRPr lang="en-US" sz="2500" b="1" dirty="0">
              <a:ln w="1905"/>
              <a:effectLst>
                <a:innerShdw blurRad="69850" dist="43180" dir="5400000">
                  <a:srgbClr val="000000">
                    <a:alpha val="65000"/>
                  </a:srgbClr>
                </a:innerShdw>
              </a:effectLst>
            </a:endParaRPr>
          </a:p>
        </p:txBody>
      </p:sp>
      <p:sp>
        <p:nvSpPr>
          <p:cNvPr id="17" name="Rectangle 16"/>
          <p:cNvSpPr/>
          <p:nvPr/>
        </p:nvSpPr>
        <p:spPr>
          <a:xfrm>
            <a:off x="465980" y="2010800"/>
            <a:ext cx="3507676" cy="479408"/>
          </a:xfrm>
          <a:prstGeom prst="rect">
            <a:avLst/>
          </a:prstGeom>
        </p:spPr>
        <p:txBody>
          <a:bodyPr wrap="square" lIns="48052" tIns="24026" rIns="48052" bIns="24026">
            <a:spAutoFit/>
          </a:bodyPr>
          <a:lstStyle/>
          <a:p>
            <a:r>
              <a:rPr lang="en-US" sz="2800" b="1" i="1" dirty="0" smtClean="0">
                <a:latin typeface="Times New Roman" panose="02020603050405020304" pitchFamily="18" charset="0"/>
                <a:ea typeface="Aachen" pitchFamily="18" charset="-93"/>
                <a:cs typeface="Times New Roman" panose="02020603050405020304" pitchFamily="18" charset="0"/>
              </a:rPr>
              <a:t> - Từ ngữ </a:t>
            </a:r>
            <a:r>
              <a:rPr lang="en-US" sz="2800" b="1" i="1" dirty="0">
                <a:latin typeface="Times New Roman" panose="02020603050405020304" pitchFamily="18" charset="0"/>
                <a:ea typeface="Aachen" pitchFamily="18" charset="-93"/>
                <a:cs typeface="Times New Roman" panose="02020603050405020304" pitchFamily="18" charset="0"/>
              </a:rPr>
              <a:t> </a:t>
            </a:r>
            <a:r>
              <a:rPr lang="en-US" sz="2800" b="1" i="1" dirty="0" smtClean="0">
                <a:solidFill>
                  <a:srgbClr val="7030A0"/>
                </a:solidFill>
                <a:latin typeface="Times New Roman" panose="02020603050405020304" pitchFamily="18" charset="0"/>
                <a:ea typeface="Aachen" pitchFamily="18" charset="-93"/>
                <a:cs typeface="Times New Roman" panose="02020603050405020304" pitchFamily="18" charset="0"/>
              </a:rPr>
              <a:t>Bây giờ</a:t>
            </a:r>
            <a:r>
              <a:rPr lang="en-US" sz="2800" b="1" i="1" dirty="0" smtClean="0">
                <a:latin typeface="Times New Roman" panose="02020603050405020304" pitchFamily="18" charset="0"/>
                <a:ea typeface="Aachen" pitchFamily="18" charset="-93"/>
                <a:cs typeface="Times New Roman" panose="02020603050405020304" pitchFamily="18" charset="0"/>
              </a:rPr>
              <a:t>:</a:t>
            </a:r>
            <a:endParaRPr lang="en-US" sz="2800" b="1" i="1" dirty="0">
              <a:latin typeface="Times New Roman" panose="02020603050405020304" pitchFamily="18" charset="0"/>
              <a:ea typeface="Aachen" pitchFamily="18" charset="-93"/>
              <a:cs typeface="Times New Roman" panose="02020603050405020304" pitchFamily="18" charset="0"/>
            </a:endParaRPr>
          </a:p>
        </p:txBody>
      </p:sp>
      <p:sp>
        <p:nvSpPr>
          <p:cNvPr id="18" name="Rectangle 17"/>
          <p:cNvSpPr/>
          <p:nvPr/>
        </p:nvSpPr>
        <p:spPr>
          <a:xfrm>
            <a:off x="413658" y="2600980"/>
            <a:ext cx="3507676" cy="479408"/>
          </a:xfrm>
          <a:prstGeom prst="rect">
            <a:avLst/>
          </a:prstGeom>
        </p:spPr>
        <p:txBody>
          <a:bodyPr wrap="square" lIns="48052" tIns="24026" rIns="48052" bIns="24026">
            <a:spAutoFit/>
          </a:bodyPr>
          <a:lstStyle/>
          <a:p>
            <a:r>
              <a:rPr lang="en-US" sz="2800" b="1" i="1" dirty="0" smtClean="0">
                <a:latin typeface="Times New Roman" panose="02020603050405020304" pitchFamily="18" charset="0"/>
                <a:ea typeface="Aachen" pitchFamily="18" charset="-93"/>
                <a:cs typeface="Times New Roman" panose="02020603050405020304" pitchFamily="18" charset="0"/>
              </a:rPr>
              <a:t> - Thành ngữ :</a:t>
            </a:r>
            <a:endParaRPr lang="en-US" sz="2800" b="1" i="1" dirty="0">
              <a:solidFill>
                <a:srgbClr val="C00000"/>
              </a:solidFill>
              <a:latin typeface="Times New Roman" panose="02020603050405020304" pitchFamily="18" charset="0"/>
              <a:ea typeface="Aachen" pitchFamily="18" charset="-93"/>
              <a:cs typeface="Times New Roman" panose="02020603050405020304" pitchFamily="18" charset="0"/>
            </a:endParaRPr>
          </a:p>
        </p:txBody>
      </p:sp>
      <p:pic>
        <p:nvPicPr>
          <p:cNvPr id="19" name="Picture 2" descr="C:\Users\Admin\Desktop\Picture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2362200"/>
            <a:ext cx="3176588" cy="42068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3012228" y="1981200"/>
            <a:ext cx="5674572" cy="523220"/>
          </a:xfrm>
          <a:prstGeom prst="rect">
            <a:avLst/>
          </a:prstGeom>
        </p:spPr>
        <p:txBody>
          <a:bodyPr wrap="square">
            <a:spAutoFit/>
          </a:bodyPr>
          <a:lstStyle/>
          <a:p>
            <a:pPr lvl="1">
              <a:spcBef>
                <a:spcPct val="0"/>
              </a:spcBef>
            </a:pPr>
            <a:r>
              <a:rPr lang="en-US" sz="28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Nàng luôn ý thức về thực tại.</a:t>
            </a:r>
            <a:endParaRPr lang="en-US" sz="28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26" name="Rectangle 25"/>
          <p:cNvSpPr/>
          <p:nvPr/>
        </p:nvSpPr>
        <p:spPr>
          <a:xfrm>
            <a:off x="1937658" y="2600980"/>
            <a:ext cx="6749142" cy="523220"/>
          </a:xfrm>
          <a:prstGeom prst="rect">
            <a:avLst/>
          </a:prstGeom>
        </p:spPr>
        <p:txBody>
          <a:bodyPr wrap="square">
            <a:spAutoFit/>
          </a:bodyPr>
          <a:lstStyle/>
          <a:p>
            <a:pPr lvl="1">
              <a:spcBef>
                <a:spcPct val="0"/>
              </a:spcBef>
            </a:pPr>
            <a:r>
              <a:rPr lang="en-US" sz="28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Sự tan vỡ, dở dang, bạc bẽo, trôi nổi</a:t>
            </a:r>
            <a:endParaRPr lang="en-US" sz="28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22" name="Rectangle 21"/>
          <p:cNvSpPr/>
          <p:nvPr/>
        </p:nvSpPr>
        <p:spPr>
          <a:xfrm>
            <a:off x="408710" y="3182836"/>
            <a:ext cx="7622560" cy="479408"/>
          </a:xfrm>
          <a:prstGeom prst="rect">
            <a:avLst/>
          </a:prstGeom>
        </p:spPr>
        <p:txBody>
          <a:bodyPr wrap="square" lIns="48052" tIns="24026" rIns="48052" bIns="24026">
            <a:spAutoFit/>
          </a:bodyPr>
          <a:lstStyle/>
          <a:p>
            <a:r>
              <a:rPr lang="en-US" sz="2800" b="1" i="1" dirty="0" smtClean="0">
                <a:latin typeface="Times New Roman" panose="02020603050405020304" pitchFamily="18" charset="0"/>
                <a:ea typeface="Aachen" pitchFamily="18" charset="-93"/>
                <a:cs typeface="Times New Roman" panose="02020603050405020304" pitchFamily="18" charset="0"/>
              </a:rPr>
              <a:t> - Cách gọi: </a:t>
            </a:r>
            <a:r>
              <a:rPr lang="en-US" sz="2800" b="1" i="1" dirty="0" smtClean="0">
                <a:solidFill>
                  <a:srgbClr val="7030A0"/>
                </a:solidFill>
                <a:latin typeface="Times New Roman" panose="02020603050405020304" pitchFamily="18" charset="0"/>
                <a:ea typeface="Aachen" pitchFamily="18" charset="-93"/>
                <a:cs typeface="Times New Roman" panose="02020603050405020304" pitchFamily="18" charset="0"/>
              </a:rPr>
              <a:t>Tình quân, kim lang, chàng</a:t>
            </a:r>
            <a:endParaRPr lang="en-US" sz="2800" b="1" i="1" dirty="0">
              <a:solidFill>
                <a:srgbClr val="7030A0"/>
              </a:solidFill>
              <a:latin typeface="Times New Roman" panose="02020603050405020304" pitchFamily="18" charset="0"/>
              <a:ea typeface="Aachen" pitchFamily="18" charset="-93"/>
              <a:cs typeface="Times New Roman" panose="02020603050405020304" pitchFamily="18" charset="0"/>
            </a:endParaRPr>
          </a:p>
        </p:txBody>
      </p:sp>
      <p:sp>
        <p:nvSpPr>
          <p:cNvPr id="27" name="Rectangle 26"/>
          <p:cNvSpPr/>
          <p:nvPr/>
        </p:nvSpPr>
        <p:spPr>
          <a:xfrm>
            <a:off x="368108" y="3758082"/>
            <a:ext cx="8599680" cy="954107"/>
          </a:xfrm>
          <a:prstGeom prst="rect">
            <a:avLst/>
          </a:prstGeom>
        </p:spPr>
        <p:txBody>
          <a:bodyPr wrap="square">
            <a:spAutoFit/>
          </a:bodyPr>
          <a:lstStyle/>
          <a:p>
            <a:pPr lvl="1">
              <a:spcBef>
                <a:spcPct val="0"/>
              </a:spcBef>
            </a:pPr>
            <a:r>
              <a:rPr lang="en-US" sz="2800" b="1"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Kiều chuyển hẳn sang đọc thoại nội tâm mang tính chất đối thoại với người vắng mặt ( Kim Trọng)</a:t>
            </a:r>
            <a:endParaRPr lang="en-US" sz="2800" b="1"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28" name="Rectangle 27"/>
          <p:cNvSpPr/>
          <p:nvPr/>
        </p:nvSpPr>
        <p:spPr>
          <a:xfrm>
            <a:off x="457200" y="5056021"/>
            <a:ext cx="3267316" cy="479408"/>
          </a:xfrm>
          <a:prstGeom prst="rect">
            <a:avLst/>
          </a:prstGeom>
        </p:spPr>
        <p:txBody>
          <a:bodyPr wrap="square" lIns="48052" tIns="24026" rIns="48052" bIns="24026">
            <a:spAutoFit/>
          </a:bodyPr>
          <a:lstStyle/>
          <a:p>
            <a:r>
              <a:rPr lang="en-US" sz="2800" b="1" i="1" dirty="0" smtClean="0">
                <a:latin typeface="Times New Roman" panose="02020603050405020304" pitchFamily="18" charset="0"/>
                <a:ea typeface="Aachen" pitchFamily="18" charset="-93"/>
                <a:cs typeface="Times New Roman" panose="02020603050405020304" pitchFamily="18" charset="0"/>
              </a:rPr>
              <a:t> - Hành động </a:t>
            </a:r>
            <a:r>
              <a:rPr lang="en-US" sz="2800" b="1" i="1" dirty="0" smtClean="0">
                <a:solidFill>
                  <a:srgbClr val="7030A0"/>
                </a:solidFill>
                <a:latin typeface="Times New Roman" panose="02020603050405020304" pitchFamily="18" charset="0"/>
                <a:ea typeface="Aachen" pitchFamily="18" charset="-93"/>
                <a:cs typeface="Times New Roman" panose="02020603050405020304" pitchFamily="18" charset="0"/>
              </a:rPr>
              <a:t>Lạy </a:t>
            </a:r>
            <a:r>
              <a:rPr lang="en-US" sz="2800" b="1" i="1" dirty="0">
                <a:latin typeface="Times New Roman" panose="02020603050405020304" pitchFamily="18" charset="0"/>
                <a:ea typeface="Aachen" pitchFamily="18" charset="-93"/>
                <a:cs typeface="Times New Roman" panose="02020603050405020304" pitchFamily="18" charset="0"/>
              </a:rPr>
              <a:t>:</a:t>
            </a:r>
            <a:endParaRPr lang="en-US" sz="2800" b="1" i="1" dirty="0">
              <a:solidFill>
                <a:srgbClr val="C00000"/>
              </a:solidFill>
              <a:latin typeface="Times New Roman" panose="02020603050405020304" pitchFamily="18" charset="0"/>
              <a:ea typeface="Aachen" pitchFamily="18" charset="-93"/>
              <a:cs typeface="Times New Roman" panose="02020603050405020304" pitchFamily="18" charset="0"/>
            </a:endParaRPr>
          </a:p>
        </p:txBody>
      </p:sp>
      <p:sp>
        <p:nvSpPr>
          <p:cNvPr id="29" name="Rectangle 28"/>
          <p:cNvSpPr/>
          <p:nvPr/>
        </p:nvSpPr>
        <p:spPr>
          <a:xfrm>
            <a:off x="2953914" y="5025525"/>
            <a:ext cx="5674572" cy="523220"/>
          </a:xfrm>
          <a:prstGeom prst="rect">
            <a:avLst/>
          </a:prstGeom>
        </p:spPr>
        <p:txBody>
          <a:bodyPr wrap="square">
            <a:spAutoFit/>
          </a:bodyPr>
          <a:lstStyle/>
          <a:p>
            <a:pPr lvl="1">
              <a:spcBef>
                <a:spcPct val="0"/>
              </a:spcBef>
            </a:pPr>
            <a:r>
              <a:rPr lang="en-US" sz="28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Tạ tội với Kim Trọng</a:t>
            </a:r>
            <a:endParaRPr lang="en-US" sz="28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24" name="Rectangle 23"/>
          <p:cNvSpPr/>
          <p:nvPr>
            <p:custDataLst>
              <p:tags r:id="rId3"/>
            </p:custDataLst>
          </p:nvPr>
        </p:nvSpPr>
        <p:spPr>
          <a:xfrm>
            <a:off x="249931" y="716317"/>
            <a:ext cx="2819400" cy="523220"/>
          </a:xfrm>
          <a:prstGeom prst="rect">
            <a:avLst/>
          </a:prstGeom>
          <a:noFill/>
          <a:ln w="57150">
            <a:noFill/>
          </a:ln>
        </p:spPr>
        <p:style>
          <a:lnRef idx="2">
            <a:schemeClr val="accent4"/>
          </a:lnRef>
          <a:fillRef idx="1">
            <a:schemeClr val="lt1"/>
          </a:fillRef>
          <a:effectRef idx="0">
            <a:schemeClr val="accent4"/>
          </a:effectRef>
          <a:fontRef idx="minor">
            <a:schemeClr val="dk1"/>
          </a:fontRef>
        </p:style>
        <p:txBody>
          <a:bodyPr wrap="square" lIns="91440" tIns="45720" rIns="91440" bIns="45720">
            <a:spAutoFit/>
          </a:bodyPr>
          <a:lstStyle/>
          <a:p>
            <a:pPr lvl="1">
              <a:spcBef>
                <a:spcPct val="0"/>
              </a:spcBef>
            </a:pPr>
            <a:r>
              <a:rPr lang="en-US" sz="2800" b="1" dirty="0" smtClean="0">
                <a:solidFill>
                  <a:srgbClr val="C00000"/>
                </a:solidFill>
                <a:latin typeface="Times New Roman" panose="02020603050405020304" pitchFamily="18" charset="0"/>
                <a:ea typeface="Aachen" pitchFamily="18" charset="-93"/>
                <a:cs typeface="Times New Roman" panose="02020603050405020304" pitchFamily="18" charset="0"/>
              </a:rPr>
              <a:t>3.Đoạn 3</a:t>
            </a:r>
            <a:r>
              <a:rPr lang="en-US" sz="2800" b="1" dirty="0" smtClean="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endParaRPr lang="en-US" sz="2800" b="1" dirty="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25" name="Rectangle 24"/>
          <p:cNvSpPr/>
          <p:nvPr/>
        </p:nvSpPr>
        <p:spPr>
          <a:xfrm>
            <a:off x="729342" y="746250"/>
            <a:ext cx="7696200" cy="910296"/>
          </a:xfrm>
          <a:prstGeom prst="rect">
            <a:avLst/>
          </a:prstGeom>
        </p:spPr>
        <p:txBody>
          <a:bodyPr wrap="square" lIns="48052" tIns="24026" rIns="48052" bIns="24026">
            <a:spAutoFit/>
          </a:bodyPr>
          <a:lstStyle/>
          <a:p>
            <a:r>
              <a:rPr lang="en-US" sz="2800" b="1" dirty="0" smtClean="0">
                <a:solidFill>
                  <a:srgbClr val="C00000"/>
                </a:solidFill>
                <a:latin typeface="Times New Roman" panose="02020603050405020304" pitchFamily="18" charset="0"/>
                <a:ea typeface="Aachen" pitchFamily="18" charset="-93"/>
                <a:cs typeface="Times New Roman" panose="02020603050405020304" pitchFamily="18" charset="0"/>
              </a:rPr>
              <a:t>                   Thúy Kiều tâm sự với Kim Trọng </a:t>
            </a:r>
          </a:p>
          <a:p>
            <a:r>
              <a:rPr lang="en-US" sz="2800" b="1" dirty="0" smtClean="0">
                <a:solidFill>
                  <a:srgbClr val="C00000"/>
                </a:solidFill>
                <a:latin typeface="Times New Roman" panose="02020603050405020304" pitchFamily="18" charset="0"/>
                <a:ea typeface="Aachen" pitchFamily="18" charset="-93"/>
                <a:cs typeface="Times New Roman" panose="02020603050405020304" pitchFamily="18" charset="0"/>
              </a:rPr>
              <a:t>trong nổi tuyệt vọng</a:t>
            </a:r>
            <a:endParaRPr lang="en-US" sz="2800" b="1" i="1" dirty="0">
              <a:solidFill>
                <a:srgbClr val="C00000"/>
              </a:solidFill>
              <a:latin typeface="Times New Roman" panose="02020603050405020304" pitchFamily="18" charset="0"/>
              <a:ea typeface="Aachen" pitchFamily="18" charset="-93"/>
              <a:cs typeface="Times New Roman" panose="02020603050405020304" pitchFamily="18" charset="0"/>
            </a:endParaRPr>
          </a:p>
        </p:txBody>
      </p:sp>
      <p:pic>
        <p:nvPicPr>
          <p:cNvPr id="16" name="Picture 2" descr="C:\Documents and Settings\ADMIN\Desktop\yik5BERi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5615959" flipH="1">
            <a:off x="293149" y="3603954"/>
            <a:ext cx="345660" cy="722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66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1+#ppt_w/2"/>
                                          </p:val>
                                        </p:tav>
                                        <p:tav tm="100000">
                                          <p:val>
                                            <p:strVal val="#ppt_x"/>
                                          </p:val>
                                        </p:tav>
                                      </p:tavLst>
                                    </p:anim>
                                    <p:anim calcmode="lin" valueType="num">
                                      <p:cBhvr additive="base">
                                        <p:cTn id="19"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fill="hold"/>
                                        <p:tgtEl>
                                          <p:spTgt spid="28"/>
                                        </p:tgtEl>
                                        <p:attrNameLst>
                                          <p:attrName>ppt_x</p:attrName>
                                        </p:attrNameLst>
                                      </p:cBhvr>
                                      <p:tavLst>
                                        <p:tav tm="0">
                                          <p:val>
                                            <p:strVal val="0-#ppt_w/2"/>
                                          </p:val>
                                        </p:tav>
                                        <p:tav tm="100000">
                                          <p:val>
                                            <p:strVal val="#ppt_x"/>
                                          </p:val>
                                        </p:tav>
                                      </p:tavLst>
                                    </p:anim>
                                    <p:anim calcmode="lin" valueType="num">
                                      <p:cBhvr additive="base">
                                        <p:cTn id="25"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fill="hold"/>
                                        <p:tgtEl>
                                          <p:spTgt spid="29"/>
                                        </p:tgtEl>
                                        <p:attrNameLst>
                                          <p:attrName>ppt_x</p:attrName>
                                        </p:attrNameLst>
                                      </p:cBhvr>
                                      <p:tavLst>
                                        <p:tav tm="0">
                                          <p:val>
                                            <p:strVal val="1+#ppt_w/2"/>
                                          </p:val>
                                        </p:tav>
                                        <p:tav tm="100000">
                                          <p:val>
                                            <p:strVal val="#ppt_x"/>
                                          </p:val>
                                        </p:tav>
                                      </p:tavLst>
                                    </p:anim>
                                    <p:anim calcmode="lin" valueType="num">
                                      <p:cBhvr additive="base">
                                        <p:cTn id="31"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28" grpId="0"/>
      <p:bldP spid="2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85750" y="1752600"/>
            <a:ext cx="6324600" cy="3495619"/>
          </a:xfrm>
          <a:prstGeom prst="rect">
            <a:avLst/>
          </a:prstGeom>
        </p:spPr>
        <p:txBody>
          <a:bodyPr wrap="square" lIns="48052" tIns="24026" rIns="48052" bIns="24026">
            <a:spAutoFit/>
          </a:bodyPr>
          <a:lstStyle/>
          <a:p>
            <a:pPr algn="ctr"/>
            <a:r>
              <a:rPr lang="vi-VN" sz="2800" b="1" dirty="0">
                <a:solidFill>
                  <a:srgbClr val="002060"/>
                </a:solidFill>
                <a:latin typeface="Times New Roman" panose="02020603050405020304" pitchFamily="18" charset="0"/>
                <a:ea typeface="Aachen" pitchFamily="18" charset="-93"/>
                <a:cs typeface="Times New Roman" panose="02020603050405020304" pitchFamily="18" charset="0"/>
              </a:rPr>
              <a:t>Bây giờ trâm gãy bình tan,</a:t>
            </a:r>
            <a:br>
              <a:rPr lang="vi-VN" sz="2800" b="1" dirty="0">
                <a:solidFill>
                  <a:srgbClr val="002060"/>
                </a:solidFill>
                <a:latin typeface="Times New Roman" panose="02020603050405020304" pitchFamily="18" charset="0"/>
                <a:ea typeface="Aachen" pitchFamily="18" charset="-93"/>
                <a:cs typeface="Times New Roman" panose="02020603050405020304" pitchFamily="18" charset="0"/>
              </a:rPr>
            </a:br>
            <a:r>
              <a:rPr lang="vi-VN" sz="2800" b="1" dirty="0">
                <a:solidFill>
                  <a:srgbClr val="C00000"/>
                </a:solidFill>
                <a:latin typeface="Times New Roman" panose="02020603050405020304" pitchFamily="18" charset="0"/>
                <a:ea typeface="Aachen" pitchFamily="18" charset="-93"/>
                <a:cs typeface="Times New Roman" panose="02020603050405020304" pitchFamily="18" charset="0"/>
              </a:rPr>
              <a:t>Kể làm sao xiết muôn vàn ái ân!</a:t>
            </a:r>
            <a:br>
              <a:rPr lang="vi-VN" sz="2800" b="1" dirty="0">
                <a:solidFill>
                  <a:srgbClr val="C00000"/>
                </a:solidFill>
                <a:latin typeface="Times New Roman" panose="02020603050405020304" pitchFamily="18" charset="0"/>
                <a:ea typeface="Aachen" pitchFamily="18" charset="-93"/>
                <a:cs typeface="Times New Roman" panose="02020603050405020304" pitchFamily="18" charset="0"/>
              </a:rPr>
            </a:br>
            <a:r>
              <a:rPr lang="vi-VN" sz="2800" b="1" dirty="0">
                <a:solidFill>
                  <a:srgbClr val="002060"/>
                </a:solidFill>
                <a:latin typeface="Times New Roman" panose="02020603050405020304" pitchFamily="18" charset="0"/>
                <a:ea typeface="Aachen" pitchFamily="18" charset="-93"/>
                <a:cs typeface="Times New Roman" panose="02020603050405020304" pitchFamily="18" charset="0"/>
              </a:rPr>
              <a:t>Trăm nghìn gửi lạy tình quân</a:t>
            </a:r>
            <a:br>
              <a:rPr lang="vi-VN" sz="2800" b="1" dirty="0">
                <a:solidFill>
                  <a:srgbClr val="002060"/>
                </a:solidFill>
                <a:latin typeface="Times New Roman" panose="02020603050405020304" pitchFamily="18" charset="0"/>
                <a:ea typeface="Aachen" pitchFamily="18" charset="-93"/>
                <a:cs typeface="Times New Roman" panose="02020603050405020304" pitchFamily="18" charset="0"/>
              </a:rPr>
            </a:br>
            <a:r>
              <a:rPr lang="vi-VN" sz="2800" b="1" dirty="0">
                <a:solidFill>
                  <a:srgbClr val="C00000"/>
                </a:solidFill>
                <a:latin typeface="Times New Roman" panose="02020603050405020304" pitchFamily="18" charset="0"/>
                <a:ea typeface="Aachen" pitchFamily="18" charset="-93"/>
                <a:cs typeface="Times New Roman" panose="02020603050405020304" pitchFamily="18" charset="0"/>
              </a:rPr>
              <a:t>Tơ duyên ngắn ngủi có ngần ấy </a:t>
            </a:r>
            <a:r>
              <a:rPr lang="vi-VN" sz="2800" b="1" dirty="0" smtClean="0">
                <a:solidFill>
                  <a:srgbClr val="C00000"/>
                </a:solidFill>
                <a:latin typeface="Times New Roman" panose="02020603050405020304" pitchFamily="18" charset="0"/>
                <a:ea typeface="Aachen" pitchFamily="18" charset="-93"/>
                <a:cs typeface="Times New Roman" panose="02020603050405020304" pitchFamily="18" charset="0"/>
              </a:rPr>
              <a:t>thôi</a:t>
            </a:r>
            <a:r>
              <a:rPr lang="en-US" sz="2800" b="1" dirty="0" smtClean="0">
                <a:solidFill>
                  <a:srgbClr val="C00000"/>
                </a:solidFill>
                <a:latin typeface="Times New Roman" panose="02020603050405020304" pitchFamily="18" charset="0"/>
                <a:ea typeface="Aachen" pitchFamily="18" charset="-93"/>
                <a:cs typeface="Times New Roman" panose="02020603050405020304" pitchFamily="18" charset="0"/>
              </a:rPr>
              <a:t>!</a:t>
            </a:r>
            <a:r>
              <a:rPr lang="vi-VN" sz="2800" b="1" dirty="0">
                <a:solidFill>
                  <a:srgbClr val="C00000"/>
                </a:solidFill>
                <a:latin typeface="Times New Roman" panose="02020603050405020304" pitchFamily="18" charset="0"/>
                <a:ea typeface="Aachen" pitchFamily="18" charset="-93"/>
                <a:cs typeface="Times New Roman" panose="02020603050405020304" pitchFamily="18" charset="0"/>
              </a:rPr>
              <a:t/>
            </a:r>
            <a:br>
              <a:rPr lang="vi-VN" sz="2800" b="1" dirty="0">
                <a:solidFill>
                  <a:srgbClr val="C00000"/>
                </a:solidFill>
                <a:latin typeface="Times New Roman" panose="02020603050405020304" pitchFamily="18" charset="0"/>
                <a:ea typeface="Aachen" pitchFamily="18" charset="-93"/>
                <a:cs typeface="Times New Roman" panose="02020603050405020304" pitchFamily="18" charset="0"/>
              </a:rPr>
            </a:br>
            <a:r>
              <a:rPr lang="vi-VN" sz="2800" b="1" dirty="0" smtClean="0">
                <a:solidFill>
                  <a:srgbClr val="C00000"/>
                </a:solidFill>
                <a:latin typeface="Times New Roman" panose="02020603050405020304" pitchFamily="18" charset="0"/>
                <a:ea typeface="Aachen" pitchFamily="18" charset="-93"/>
                <a:cs typeface="Times New Roman" panose="02020603050405020304" pitchFamily="18" charset="0"/>
              </a:rPr>
              <a:t>Ph</a:t>
            </a:r>
            <a:r>
              <a:rPr lang="en-US" sz="2800" b="1" dirty="0" smtClean="0">
                <a:solidFill>
                  <a:srgbClr val="C00000"/>
                </a:solidFill>
                <a:latin typeface="Times New Roman" panose="02020603050405020304" pitchFamily="18" charset="0"/>
                <a:ea typeface="Aachen" pitchFamily="18" charset="-93"/>
                <a:cs typeface="Times New Roman" panose="02020603050405020304" pitchFamily="18" charset="0"/>
              </a:rPr>
              <a:t>ận</a:t>
            </a:r>
            <a:r>
              <a:rPr lang="vi-VN" sz="2800" b="1" dirty="0" smtClean="0">
                <a:solidFill>
                  <a:srgbClr val="C00000"/>
                </a:solidFill>
                <a:latin typeface="Times New Roman" panose="02020603050405020304" pitchFamily="18" charset="0"/>
                <a:ea typeface="Aachen" pitchFamily="18" charset="-93"/>
                <a:cs typeface="Times New Roman" panose="02020603050405020304" pitchFamily="18" charset="0"/>
              </a:rPr>
              <a:t> </a:t>
            </a:r>
            <a:r>
              <a:rPr lang="vi-VN" sz="2800" b="1" dirty="0">
                <a:solidFill>
                  <a:srgbClr val="C00000"/>
                </a:solidFill>
                <a:latin typeface="Times New Roman" panose="02020603050405020304" pitchFamily="18" charset="0"/>
                <a:ea typeface="Aachen" pitchFamily="18" charset="-93"/>
                <a:cs typeface="Times New Roman" panose="02020603050405020304" pitchFamily="18" charset="0"/>
              </a:rPr>
              <a:t>sao phận bạc như </a:t>
            </a:r>
            <a:r>
              <a:rPr lang="vi-VN" sz="2800" b="1" dirty="0" smtClean="0">
                <a:solidFill>
                  <a:srgbClr val="C00000"/>
                </a:solidFill>
                <a:latin typeface="Times New Roman" panose="02020603050405020304" pitchFamily="18" charset="0"/>
                <a:ea typeface="Aachen" pitchFamily="18" charset="-93"/>
                <a:cs typeface="Times New Roman" panose="02020603050405020304" pitchFamily="18" charset="0"/>
              </a:rPr>
              <a:t>vôi</a:t>
            </a:r>
            <a:r>
              <a:rPr lang="en-US" sz="2800" b="1" dirty="0">
                <a:solidFill>
                  <a:srgbClr val="C00000"/>
                </a:solidFill>
                <a:latin typeface="Times New Roman" panose="02020603050405020304" pitchFamily="18" charset="0"/>
                <a:ea typeface="Aachen" pitchFamily="18" charset="-93"/>
                <a:cs typeface="Times New Roman" panose="02020603050405020304" pitchFamily="18" charset="0"/>
              </a:rPr>
              <a:t>!</a:t>
            </a:r>
            <a:r>
              <a:rPr lang="vi-VN" sz="2800" b="1" dirty="0">
                <a:solidFill>
                  <a:srgbClr val="C00000"/>
                </a:solidFill>
                <a:latin typeface="Times New Roman" panose="02020603050405020304" pitchFamily="18" charset="0"/>
                <a:ea typeface="Aachen" pitchFamily="18" charset="-93"/>
                <a:cs typeface="Times New Roman" panose="02020603050405020304" pitchFamily="18" charset="0"/>
              </a:rPr>
              <a:t/>
            </a:r>
            <a:br>
              <a:rPr lang="vi-VN" sz="2800" b="1" dirty="0">
                <a:solidFill>
                  <a:srgbClr val="C00000"/>
                </a:solidFill>
                <a:latin typeface="Times New Roman" panose="02020603050405020304" pitchFamily="18" charset="0"/>
                <a:ea typeface="Aachen" pitchFamily="18" charset="-93"/>
                <a:cs typeface="Times New Roman" panose="02020603050405020304" pitchFamily="18" charset="0"/>
              </a:rPr>
            </a:br>
            <a:r>
              <a:rPr lang="vi-VN" sz="2800" b="1" dirty="0">
                <a:solidFill>
                  <a:srgbClr val="002060"/>
                </a:solidFill>
                <a:latin typeface="Times New Roman" panose="02020603050405020304" pitchFamily="18" charset="0"/>
                <a:ea typeface="Aachen" pitchFamily="18" charset="-93"/>
                <a:cs typeface="Times New Roman" panose="02020603050405020304" pitchFamily="18" charset="0"/>
              </a:rPr>
              <a:t>Đã đành nước chảy hoa trôi lỡ làng.</a:t>
            </a:r>
            <a:br>
              <a:rPr lang="vi-VN" sz="2800" b="1" dirty="0">
                <a:solidFill>
                  <a:srgbClr val="002060"/>
                </a:solidFill>
                <a:latin typeface="Times New Roman" panose="02020603050405020304" pitchFamily="18" charset="0"/>
                <a:ea typeface="Aachen" pitchFamily="18" charset="-93"/>
                <a:cs typeface="Times New Roman" panose="02020603050405020304" pitchFamily="18" charset="0"/>
              </a:rPr>
            </a:br>
            <a:r>
              <a:rPr lang="vi-VN" sz="2800" b="1" dirty="0">
                <a:solidFill>
                  <a:srgbClr val="7030A0"/>
                </a:solidFill>
                <a:latin typeface="Times New Roman" panose="02020603050405020304" pitchFamily="18" charset="0"/>
                <a:ea typeface="Aachen" pitchFamily="18" charset="-93"/>
                <a:cs typeface="Times New Roman" panose="02020603050405020304" pitchFamily="18" charset="0"/>
              </a:rPr>
              <a:t>Ôi</a:t>
            </a:r>
            <a:r>
              <a:rPr lang="vi-VN" sz="2800" b="1" dirty="0">
                <a:solidFill>
                  <a:srgbClr val="C00000"/>
                </a:solidFill>
                <a:latin typeface="Times New Roman" panose="02020603050405020304" pitchFamily="18" charset="0"/>
                <a:ea typeface="Aachen" pitchFamily="18" charset="-93"/>
                <a:cs typeface="Times New Roman" panose="02020603050405020304" pitchFamily="18" charset="0"/>
              </a:rPr>
              <a:t> Kim Lang! </a:t>
            </a:r>
            <a:r>
              <a:rPr lang="vi-VN" sz="2800" b="1" dirty="0">
                <a:solidFill>
                  <a:srgbClr val="7030A0"/>
                </a:solidFill>
                <a:latin typeface="Times New Roman" panose="02020603050405020304" pitchFamily="18" charset="0"/>
                <a:ea typeface="Aachen" pitchFamily="18" charset="-93"/>
                <a:cs typeface="Times New Roman" panose="02020603050405020304" pitchFamily="18" charset="0"/>
              </a:rPr>
              <a:t>Hỡi </a:t>
            </a:r>
            <a:r>
              <a:rPr lang="vi-VN" sz="2800" b="1" dirty="0">
                <a:solidFill>
                  <a:srgbClr val="C00000"/>
                </a:solidFill>
                <a:latin typeface="Times New Roman" panose="02020603050405020304" pitchFamily="18" charset="0"/>
                <a:ea typeface="Aachen" pitchFamily="18" charset="-93"/>
                <a:cs typeface="Times New Roman" panose="02020603050405020304" pitchFamily="18" charset="0"/>
              </a:rPr>
              <a:t>Kim lang!</a:t>
            </a:r>
            <a:br>
              <a:rPr lang="vi-VN" sz="2800" b="1" dirty="0">
                <a:solidFill>
                  <a:srgbClr val="C00000"/>
                </a:solidFill>
                <a:latin typeface="Times New Roman" panose="02020603050405020304" pitchFamily="18" charset="0"/>
                <a:ea typeface="Aachen" pitchFamily="18" charset="-93"/>
                <a:cs typeface="Times New Roman" panose="02020603050405020304" pitchFamily="18" charset="0"/>
              </a:rPr>
            </a:br>
            <a:r>
              <a:rPr lang="vi-VN" sz="2800" b="1" dirty="0">
                <a:solidFill>
                  <a:srgbClr val="7030A0"/>
                </a:solidFill>
                <a:latin typeface="Times New Roman" panose="02020603050405020304" pitchFamily="18" charset="0"/>
                <a:ea typeface="Aachen" pitchFamily="18" charset="-93"/>
                <a:cs typeface="Times New Roman" panose="02020603050405020304" pitchFamily="18" charset="0"/>
              </a:rPr>
              <a:t>Thôi thôi </a:t>
            </a:r>
            <a:r>
              <a:rPr lang="vi-VN" sz="2800" b="1" dirty="0">
                <a:solidFill>
                  <a:srgbClr val="C00000"/>
                </a:solidFill>
                <a:latin typeface="Times New Roman" panose="02020603050405020304" pitchFamily="18" charset="0"/>
                <a:ea typeface="Aachen" pitchFamily="18" charset="-93"/>
                <a:cs typeface="Times New Roman" panose="02020603050405020304" pitchFamily="18" charset="0"/>
              </a:rPr>
              <a:t>thiếp đã phụ chàng từ đây!</a:t>
            </a:r>
            <a:endParaRPr lang="en-US" sz="2800" b="1" dirty="0">
              <a:solidFill>
                <a:srgbClr val="C00000"/>
              </a:solidFill>
              <a:latin typeface="Times New Roman" panose="02020603050405020304" pitchFamily="18" charset="0"/>
              <a:ea typeface="Aachen" pitchFamily="18" charset="-93"/>
              <a:cs typeface="Times New Roman" panose="02020603050405020304" pitchFamily="18" charset="0"/>
            </a:endParaRPr>
          </a:p>
        </p:txBody>
      </p:sp>
      <p:pic>
        <p:nvPicPr>
          <p:cNvPr id="6146" name="Picture 2" descr="C:\Users\Admin\Desktop\de thi thu\kieu_tranh_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7570" y="1066800"/>
            <a:ext cx="3254029" cy="5105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0" y="360402"/>
            <a:ext cx="9144000" cy="55399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 b="1" spc="50" dirty="0" smtClean="0">
                <a:ln w="11430"/>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Kiều tâm sự với Kim Trọng trong nỗi tuyệt vọng</a:t>
            </a:r>
            <a:endParaRPr lang="en-US" sz="3000" b="1" spc="50" dirty="0">
              <a:ln w="11430"/>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610105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46"/>
                                        </p:tgtEl>
                                        <p:attrNameLst>
                                          <p:attrName>style.visibility</p:attrName>
                                        </p:attrNameLst>
                                      </p:cBhvr>
                                      <p:to>
                                        <p:strVal val="visible"/>
                                      </p:to>
                                    </p:set>
                                    <p:anim calcmode="lin" valueType="num">
                                      <p:cBhvr additive="base">
                                        <p:cTn id="11" dur="500" fill="hold"/>
                                        <p:tgtEl>
                                          <p:spTgt spid="6146"/>
                                        </p:tgtEl>
                                        <p:attrNameLst>
                                          <p:attrName>ppt_x</p:attrName>
                                        </p:attrNameLst>
                                      </p:cBhvr>
                                      <p:tavLst>
                                        <p:tav tm="0">
                                          <p:val>
                                            <p:strVal val="#ppt_x"/>
                                          </p:val>
                                        </p:tav>
                                        <p:tav tm="100000">
                                          <p:val>
                                            <p:strVal val="#ppt_x"/>
                                          </p:val>
                                        </p:tav>
                                      </p:tavLst>
                                    </p:anim>
                                    <p:anim calcmode="lin" valueType="num">
                                      <p:cBhvr additive="base">
                                        <p:cTn id="12" dur="500" fill="hold"/>
                                        <p:tgtEl>
                                          <p:spTgt spid="6146"/>
                                        </p:tgtEl>
                                        <p:attrNameLst>
                                          <p:attrName>ppt_y</p:attrName>
                                        </p:attrNameLst>
                                      </p:cBhvr>
                                      <p:tavLst>
                                        <p:tav tm="0">
                                          <p:val>
                                            <p:strVal val="1+#ppt_h/2"/>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custDataLst>
              <p:tags r:id="rId1"/>
            </p:custDataLst>
          </p:nvPr>
        </p:nvSpPr>
        <p:spPr>
          <a:xfrm>
            <a:off x="239605" y="245058"/>
            <a:ext cx="4977806" cy="523220"/>
          </a:xfrm>
          <a:prstGeom prst="rect">
            <a:avLst/>
          </a:prstGeom>
          <a:noFill/>
        </p:spPr>
        <p:txBody>
          <a:bodyPr wrap="square" lIns="91440" tIns="45720" rIns="91440" bIns="45720">
            <a:spAutoFit/>
          </a:bodyPr>
          <a:lstStyle/>
          <a:p>
            <a:pPr algn="ctr"/>
            <a:r>
              <a:rPr lang="en-US" sz="28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II.TÌM HIỂU văn bản </a:t>
            </a:r>
            <a:endParaRPr lang="en-US" sz="28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8" name="Title 1"/>
          <p:cNvSpPr txBox="1">
            <a:spLocks/>
          </p:cNvSpPr>
          <p:nvPr>
            <p:custDataLst>
              <p:tags r:id="rId2"/>
            </p:custDataLst>
          </p:nvPr>
        </p:nvSpPr>
        <p:spPr>
          <a:xfrm>
            <a:off x="729342" y="2113746"/>
            <a:ext cx="4833258" cy="312905"/>
          </a:xfrm>
          <a:prstGeom prst="rect">
            <a:avLst/>
          </a:prstGeom>
        </p:spPr>
        <p:txBody>
          <a:bodyPr vert="horz" lIns="173992" tIns="86996" rIns="173992" bIns="8699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rtl="0">
              <a:spcBef>
                <a:spcPct val="0"/>
              </a:spcBef>
            </a:pPr>
            <a:endParaRPr lang="en-US" sz="2500" b="1" dirty="0">
              <a:ln w="1905"/>
              <a:effectLst>
                <a:innerShdw blurRad="69850" dist="43180" dir="5400000">
                  <a:srgbClr val="000000">
                    <a:alpha val="65000"/>
                  </a:srgbClr>
                </a:innerShdw>
              </a:effectLst>
            </a:endParaRPr>
          </a:p>
        </p:txBody>
      </p:sp>
      <p:pic>
        <p:nvPicPr>
          <p:cNvPr id="19" name="Picture 2" descr="C:\Users\Admin\Desktop\Picture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2776" y="2392015"/>
            <a:ext cx="3176588" cy="4206875"/>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393262" y="2657933"/>
            <a:ext cx="3097270" cy="479408"/>
          </a:xfrm>
          <a:prstGeom prst="rect">
            <a:avLst/>
          </a:prstGeom>
        </p:spPr>
        <p:txBody>
          <a:bodyPr wrap="square" lIns="48052" tIns="24026" rIns="48052" bIns="24026">
            <a:spAutoFit/>
          </a:bodyPr>
          <a:lstStyle/>
          <a:p>
            <a:r>
              <a:rPr lang="en-US" sz="2800" b="1" i="1" dirty="0" smtClean="0">
                <a:latin typeface="Times New Roman" panose="02020603050405020304" pitchFamily="18" charset="0"/>
                <a:ea typeface="Aachen" pitchFamily="18" charset="-93"/>
                <a:cs typeface="Times New Roman" panose="02020603050405020304" pitchFamily="18" charset="0"/>
              </a:rPr>
              <a:t> - Hành động </a:t>
            </a:r>
            <a:r>
              <a:rPr lang="en-US" sz="2800" b="1" i="1" dirty="0" smtClean="0">
                <a:solidFill>
                  <a:srgbClr val="7030A0"/>
                </a:solidFill>
                <a:latin typeface="Times New Roman" panose="02020603050405020304" pitchFamily="18" charset="0"/>
                <a:ea typeface="Aachen" pitchFamily="18" charset="-93"/>
                <a:cs typeface="Times New Roman" panose="02020603050405020304" pitchFamily="18" charset="0"/>
              </a:rPr>
              <a:t>Lạy</a:t>
            </a:r>
            <a:r>
              <a:rPr lang="en-US" sz="2800" b="1" i="1" dirty="0" smtClean="0">
                <a:solidFill>
                  <a:srgbClr val="C00000"/>
                </a:solidFill>
                <a:latin typeface="Times New Roman" panose="02020603050405020304" pitchFamily="18" charset="0"/>
                <a:ea typeface="Aachen" pitchFamily="18" charset="-93"/>
                <a:cs typeface="Times New Roman" panose="02020603050405020304" pitchFamily="18" charset="0"/>
              </a:rPr>
              <a:t> </a:t>
            </a:r>
            <a:r>
              <a:rPr lang="en-US" sz="2800" b="1" i="1" dirty="0">
                <a:latin typeface="Times New Roman" panose="02020603050405020304" pitchFamily="18" charset="0"/>
                <a:ea typeface="Aachen" pitchFamily="18" charset="-93"/>
                <a:cs typeface="Times New Roman" panose="02020603050405020304" pitchFamily="18" charset="0"/>
              </a:rPr>
              <a:t>:</a:t>
            </a:r>
            <a:endParaRPr lang="en-US" sz="2800" b="1" i="1" dirty="0">
              <a:solidFill>
                <a:srgbClr val="C00000"/>
              </a:solidFill>
              <a:latin typeface="Times New Roman" panose="02020603050405020304" pitchFamily="18" charset="0"/>
              <a:ea typeface="Aachen" pitchFamily="18" charset="-93"/>
              <a:cs typeface="Times New Roman" panose="02020603050405020304" pitchFamily="18" charset="0"/>
            </a:endParaRPr>
          </a:p>
        </p:txBody>
      </p:sp>
      <p:sp>
        <p:nvSpPr>
          <p:cNvPr id="29" name="Rectangle 28"/>
          <p:cNvSpPr/>
          <p:nvPr/>
        </p:nvSpPr>
        <p:spPr>
          <a:xfrm>
            <a:off x="2818563" y="2614121"/>
            <a:ext cx="5379242" cy="523220"/>
          </a:xfrm>
          <a:prstGeom prst="rect">
            <a:avLst/>
          </a:prstGeom>
        </p:spPr>
        <p:txBody>
          <a:bodyPr wrap="square">
            <a:spAutoFit/>
          </a:bodyPr>
          <a:lstStyle/>
          <a:p>
            <a:pPr lvl="1">
              <a:spcBef>
                <a:spcPct val="0"/>
              </a:spcBef>
            </a:pPr>
            <a:r>
              <a:rPr lang="en-US" sz="28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Tạ tội với Kim Trọng</a:t>
            </a:r>
            <a:endParaRPr lang="en-US" sz="28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21" name="Rectangle 20"/>
          <p:cNvSpPr/>
          <p:nvPr/>
        </p:nvSpPr>
        <p:spPr>
          <a:xfrm>
            <a:off x="450941" y="3429000"/>
            <a:ext cx="9207938" cy="910296"/>
          </a:xfrm>
          <a:prstGeom prst="rect">
            <a:avLst/>
          </a:prstGeom>
        </p:spPr>
        <p:txBody>
          <a:bodyPr wrap="square" lIns="48052" tIns="24026" rIns="48052" bIns="24026">
            <a:spAutoFit/>
          </a:bodyPr>
          <a:lstStyle/>
          <a:p>
            <a:r>
              <a:rPr lang="en-US" sz="2800" b="1" i="1" dirty="0" smtClean="0">
                <a:latin typeface="Times New Roman" panose="02020603050405020304" pitchFamily="18" charset="0"/>
                <a:ea typeface="Aachen" pitchFamily="18" charset="-93"/>
                <a:cs typeface="Times New Roman" panose="02020603050405020304" pitchFamily="18" charset="0"/>
              </a:rPr>
              <a:t> - Hàng loạt các câu cảm thán, các thán từ : </a:t>
            </a:r>
            <a:r>
              <a:rPr lang="en-US" sz="2800" b="1" i="1" dirty="0" smtClean="0">
                <a:solidFill>
                  <a:srgbClr val="7030A0"/>
                </a:solidFill>
                <a:latin typeface="Times New Roman" panose="02020603050405020304" pitchFamily="18" charset="0"/>
                <a:ea typeface="Aachen" pitchFamily="18" charset="-93"/>
                <a:cs typeface="Times New Roman" panose="02020603050405020304" pitchFamily="18" charset="0"/>
              </a:rPr>
              <a:t>ôi, hỡi,</a:t>
            </a:r>
          </a:p>
          <a:p>
            <a:r>
              <a:rPr lang="en-US" sz="2800" b="1" i="1" dirty="0" smtClean="0">
                <a:solidFill>
                  <a:srgbClr val="7030A0"/>
                </a:solidFill>
                <a:latin typeface="Times New Roman" panose="02020603050405020304" pitchFamily="18" charset="0"/>
                <a:ea typeface="Aachen" pitchFamily="18" charset="-93"/>
                <a:cs typeface="Times New Roman" panose="02020603050405020304" pitchFamily="18" charset="0"/>
              </a:rPr>
              <a:t> thôi thôi</a:t>
            </a:r>
            <a:endParaRPr lang="en-US" sz="2800" b="1" i="1" dirty="0">
              <a:solidFill>
                <a:srgbClr val="7030A0"/>
              </a:solidFill>
              <a:latin typeface="Times New Roman" panose="02020603050405020304" pitchFamily="18" charset="0"/>
              <a:ea typeface="Aachen" pitchFamily="18" charset="-93"/>
              <a:cs typeface="Times New Roman" panose="02020603050405020304" pitchFamily="18" charset="0"/>
            </a:endParaRPr>
          </a:p>
        </p:txBody>
      </p:sp>
      <p:sp>
        <p:nvSpPr>
          <p:cNvPr id="23" name="Rectangle 22"/>
          <p:cNvSpPr/>
          <p:nvPr/>
        </p:nvSpPr>
        <p:spPr>
          <a:xfrm>
            <a:off x="373250" y="4556292"/>
            <a:ext cx="8508207" cy="1384995"/>
          </a:xfrm>
          <a:prstGeom prst="rect">
            <a:avLst/>
          </a:prstGeom>
        </p:spPr>
        <p:txBody>
          <a:bodyPr wrap="square">
            <a:spAutoFit/>
          </a:bodyPr>
          <a:lstStyle/>
          <a:p>
            <a:pPr lvl="1">
              <a:spcBef>
                <a:spcPct val="0"/>
              </a:spcBef>
            </a:pPr>
            <a:r>
              <a:rPr lang="en-US" sz="2800" b="1"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Sức chịu đựng của tinh thần </a:t>
            </a:r>
            <a:r>
              <a:rPr lang="en-US" sz="2800" b="1"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Kiều</a:t>
            </a:r>
            <a:r>
              <a:rPr lang="en-US" sz="2800" b="1"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đã đạt tới đỉnh điểm, tất cả đều vỡ òa thành tiếng khóc và nàng ngất xỉu.</a:t>
            </a:r>
            <a:endParaRPr lang="en-US" sz="2800" b="1"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30" name="Rectangle 29"/>
          <p:cNvSpPr/>
          <p:nvPr>
            <p:custDataLst>
              <p:tags r:id="rId3"/>
            </p:custDataLst>
          </p:nvPr>
        </p:nvSpPr>
        <p:spPr>
          <a:xfrm>
            <a:off x="-61472" y="715762"/>
            <a:ext cx="2819400" cy="523220"/>
          </a:xfrm>
          <a:prstGeom prst="rect">
            <a:avLst/>
          </a:prstGeom>
          <a:noFill/>
          <a:ln w="57150">
            <a:noFill/>
          </a:ln>
        </p:spPr>
        <p:style>
          <a:lnRef idx="2">
            <a:schemeClr val="accent4"/>
          </a:lnRef>
          <a:fillRef idx="1">
            <a:schemeClr val="lt1"/>
          </a:fillRef>
          <a:effectRef idx="0">
            <a:schemeClr val="accent4"/>
          </a:effectRef>
          <a:fontRef idx="minor">
            <a:schemeClr val="dk1"/>
          </a:fontRef>
        </p:style>
        <p:txBody>
          <a:bodyPr wrap="square" lIns="91440" tIns="45720" rIns="91440" bIns="45720">
            <a:spAutoFit/>
          </a:bodyPr>
          <a:lstStyle/>
          <a:p>
            <a:pPr lvl="1">
              <a:spcBef>
                <a:spcPct val="0"/>
              </a:spcBef>
            </a:pPr>
            <a:r>
              <a:rPr lang="en-US" sz="2800" b="1" dirty="0" smtClean="0">
                <a:solidFill>
                  <a:srgbClr val="C00000"/>
                </a:solidFill>
                <a:latin typeface="Times New Roman" panose="02020603050405020304" pitchFamily="18" charset="0"/>
                <a:ea typeface="Aachen" pitchFamily="18" charset="-93"/>
                <a:cs typeface="Times New Roman" panose="02020603050405020304" pitchFamily="18" charset="0"/>
              </a:rPr>
              <a:t>3.Đoạn 3</a:t>
            </a:r>
            <a:r>
              <a:rPr lang="en-US" sz="2800" b="1" dirty="0" smtClean="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endParaRPr lang="en-US" sz="2800" b="1" dirty="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31" name="Rectangle 30"/>
          <p:cNvSpPr/>
          <p:nvPr/>
        </p:nvSpPr>
        <p:spPr>
          <a:xfrm>
            <a:off x="533400" y="755075"/>
            <a:ext cx="8434388" cy="910296"/>
          </a:xfrm>
          <a:prstGeom prst="rect">
            <a:avLst/>
          </a:prstGeom>
        </p:spPr>
        <p:txBody>
          <a:bodyPr wrap="square" lIns="48052" tIns="24026" rIns="48052" bIns="24026">
            <a:spAutoFit/>
          </a:bodyPr>
          <a:lstStyle/>
          <a:p>
            <a:r>
              <a:rPr lang="en-US" sz="2800" b="1" dirty="0" smtClean="0">
                <a:solidFill>
                  <a:srgbClr val="C00000"/>
                </a:solidFill>
                <a:latin typeface="Times New Roman" panose="02020603050405020304" pitchFamily="18" charset="0"/>
                <a:ea typeface="Aachen" pitchFamily="18" charset="-93"/>
                <a:cs typeface="Times New Roman" panose="02020603050405020304" pitchFamily="18" charset="0"/>
              </a:rPr>
              <a:t>                  Thúy Kiều tâm sự với Kim Trọng trong nổi tuyệt vọng</a:t>
            </a:r>
            <a:endParaRPr lang="en-US" sz="2800" b="1" i="1" dirty="0">
              <a:solidFill>
                <a:srgbClr val="C00000"/>
              </a:solidFill>
              <a:latin typeface="Times New Roman" panose="02020603050405020304" pitchFamily="18" charset="0"/>
              <a:ea typeface="Aachen" pitchFamily="18" charset="-93"/>
              <a:cs typeface="Times New Roman" panose="02020603050405020304" pitchFamily="18" charset="0"/>
            </a:endParaRPr>
          </a:p>
        </p:txBody>
      </p:sp>
      <p:pic>
        <p:nvPicPr>
          <p:cNvPr id="24" name="Picture 2" descr="C:\Documents and Settings\ADMIN\Desktop\yik5BERi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5615959" flipH="1">
            <a:off x="360569" y="4508036"/>
            <a:ext cx="345660" cy="722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38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up)">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1+#ppt_w/2"/>
                                          </p:val>
                                        </p:tav>
                                        <p:tav tm="100000">
                                          <p:val>
                                            <p:strVal val="#ppt_x"/>
                                          </p:val>
                                        </p:tav>
                                      </p:tavLst>
                                    </p:anim>
                                    <p:anim calcmode="lin" valueType="num">
                                      <p:cBhvr additive="base">
                                        <p:cTn id="19"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0" y="5767626"/>
            <a:ext cx="6858000" cy="954107"/>
          </a:xfrm>
          <a:prstGeom prst="rect">
            <a:avLst/>
          </a:prstGeom>
        </p:spPr>
        <p:txBody>
          <a:bodyPr wrap="square">
            <a:spAutoFit/>
          </a:bodyPr>
          <a:lstStyle/>
          <a:p>
            <a:pPr algn="ctr"/>
            <a:r>
              <a:rPr lang="en-US" sz="2800" b="1" dirty="0" smtClean="0">
                <a:solidFill>
                  <a:srgbClr val="002060"/>
                </a:solidFill>
                <a:latin typeface="Times New Roman" panose="02020603050405020304" pitchFamily="18" charset="0"/>
                <a:ea typeface="Aachen" pitchFamily="18" charset="-93"/>
                <a:cs typeface="Times New Roman" panose="02020603050405020304" pitchFamily="18" charset="0"/>
              </a:rPr>
              <a:t>Cạn lời hồn ngất máu say,</a:t>
            </a:r>
          </a:p>
          <a:p>
            <a:pPr algn="ctr"/>
            <a:r>
              <a:rPr lang="en-US" sz="2800" b="1" dirty="0" smtClean="0">
                <a:solidFill>
                  <a:srgbClr val="002060"/>
                </a:solidFill>
                <a:latin typeface="Times New Roman" panose="02020603050405020304" pitchFamily="18" charset="0"/>
                <a:ea typeface="Aachen" pitchFamily="18" charset="-93"/>
                <a:cs typeface="Times New Roman" panose="02020603050405020304" pitchFamily="18" charset="0"/>
              </a:rPr>
              <a:t>Một hơi lặng ngắt, đôi tay giá đồng.</a:t>
            </a:r>
            <a:endParaRPr lang="en-US" sz="2800" b="1" dirty="0">
              <a:solidFill>
                <a:srgbClr val="002060"/>
              </a:solidFill>
              <a:latin typeface="Times New Roman" panose="02020603050405020304" pitchFamily="18" charset="0"/>
              <a:ea typeface="Aachen" pitchFamily="18" charset="-93"/>
              <a:cs typeface="Times New Roman" panose="02020603050405020304" pitchFamily="18" charset="0"/>
            </a:endParaRPr>
          </a:p>
        </p:txBody>
      </p:sp>
      <p:pic>
        <p:nvPicPr>
          <p:cNvPr id="8194" name="Picture 2" descr="C:\Users\Admin\Desktop\trao duyen\20150720_08260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28600"/>
            <a:ext cx="3810000" cy="55105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38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180974" y="398680"/>
            <a:ext cx="962026" cy="1631216"/>
          </a:xfrm>
          <a:prstGeom prst="rect">
            <a:avLst/>
          </a:prstGeom>
          <a:noFill/>
        </p:spPr>
        <p:txBody>
          <a:bodyPr wrap="square" lIns="91440" tIns="45720" rIns="91440" bIns="45720">
            <a:spAutoFit/>
          </a:bodyPr>
          <a:lstStyle/>
          <a:p>
            <a:pPr algn="ctr"/>
            <a:r>
              <a:rPr lang="en-US" sz="5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III.</a:t>
            </a:r>
            <a:endParaRPr lang="en-US" sz="5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7" name="Rectangle 6"/>
          <p:cNvSpPr/>
          <p:nvPr>
            <p:custDataLst>
              <p:tags r:id="rId2"/>
            </p:custDataLst>
          </p:nvPr>
        </p:nvSpPr>
        <p:spPr>
          <a:xfrm>
            <a:off x="990600" y="511314"/>
            <a:ext cx="4724400" cy="707886"/>
          </a:xfrm>
          <a:prstGeom prst="rect">
            <a:avLst/>
          </a:prstGeom>
          <a:noFill/>
        </p:spPr>
        <p:txBody>
          <a:bodyPr wrap="square" lIns="91440" tIns="45720" rIns="91440" bIns="45720">
            <a:spAutoFit/>
          </a:bodyPr>
          <a:lstStyle/>
          <a:p>
            <a:r>
              <a:rPr lang="en-US"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TỔNG KẾT</a:t>
            </a:r>
            <a:endParaRPr lang="en-US" sz="4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15" name="Rectangle 14"/>
          <p:cNvSpPr/>
          <p:nvPr>
            <p:custDataLst>
              <p:tags r:id="rId3"/>
            </p:custDataLst>
          </p:nvPr>
        </p:nvSpPr>
        <p:spPr>
          <a:xfrm>
            <a:off x="-152400" y="1122402"/>
            <a:ext cx="4114800" cy="630942"/>
          </a:xfrm>
          <a:prstGeom prst="rect">
            <a:avLst/>
          </a:prstGeom>
          <a:noFill/>
          <a:ln w="57150">
            <a:noFill/>
          </a:ln>
        </p:spPr>
        <p:style>
          <a:lnRef idx="2">
            <a:schemeClr val="accent4"/>
          </a:lnRef>
          <a:fillRef idx="1">
            <a:schemeClr val="lt1"/>
          </a:fillRef>
          <a:effectRef idx="0">
            <a:schemeClr val="accent4"/>
          </a:effectRef>
          <a:fontRef idx="minor">
            <a:schemeClr val="dk1"/>
          </a:fontRef>
        </p:style>
        <p:txBody>
          <a:bodyPr wrap="square" lIns="91440" tIns="45720" rIns="91440" bIns="45720">
            <a:spAutoFit/>
          </a:bodyPr>
          <a:lstStyle/>
          <a:p>
            <a:pPr lvl="1">
              <a:spcBef>
                <a:spcPct val="0"/>
              </a:spcBef>
            </a:pPr>
            <a:r>
              <a:rPr lang="en-US" sz="3500" b="1" dirty="0" smtClean="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 Nội dung</a:t>
            </a:r>
            <a:endParaRPr lang="en-US" sz="3500" b="1" dirty="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22" name="Rectangle 21"/>
          <p:cNvSpPr/>
          <p:nvPr/>
        </p:nvSpPr>
        <p:spPr>
          <a:xfrm>
            <a:off x="-25400" y="1752600"/>
            <a:ext cx="5740400" cy="1938992"/>
          </a:xfrm>
          <a:prstGeom prst="rect">
            <a:avLst/>
          </a:prstGeom>
        </p:spPr>
        <p:txBody>
          <a:bodyPr wrap="square">
            <a:spAutoFit/>
          </a:bodyPr>
          <a:lstStyle/>
          <a:p>
            <a:pPr lvl="1">
              <a:spcBef>
                <a:spcPct val="0"/>
              </a:spcBef>
            </a:pPr>
            <a:r>
              <a:rPr lang="en-US" sz="3000" b="1" dirty="0" smtClean="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&gt;&gt; </a:t>
            </a:r>
            <a:r>
              <a:rPr lang="en-US" sz="3000" b="1"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Đoạn trích thể hiện bi kịch tình yêu, thân phận bất hạnh và nhân cách cao đẹp của Thúy Kiều.</a:t>
            </a:r>
            <a:endParaRPr lang="en-US" sz="3000" b="1"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28" name="Rectangle 27"/>
          <p:cNvSpPr/>
          <p:nvPr>
            <p:custDataLst>
              <p:tags r:id="rId4"/>
            </p:custDataLst>
          </p:nvPr>
        </p:nvSpPr>
        <p:spPr>
          <a:xfrm>
            <a:off x="-228600" y="3831610"/>
            <a:ext cx="4114800" cy="630942"/>
          </a:xfrm>
          <a:prstGeom prst="rect">
            <a:avLst/>
          </a:prstGeom>
          <a:noFill/>
          <a:ln w="57150">
            <a:noFill/>
          </a:ln>
        </p:spPr>
        <p:style>
          <a:lnRef idx="2">
            <a:schemeClr val="accent4"/>
          </a:lnRef>
          <a:fillRef idx="1">
            <a:schemeClr val="lt1"/>
          </a:fillRef>
          <a:effectRef idx="0">
            <a:schemeClr val="accent4"/>
          </a:effectRef>
          <a:fontRef idx="minor">
            <a:schemeClr val="dk1"/>
          </a:fontRef>
        </p:style>
        <p:txBody>
          <a:bodyPr wrap="square" lIns="91440" tIns="45720" rIns="91440" bIns="45720">
            <a:spAutoFit/>
          </a:bodyPr>
          <a:lstStyle/>
          <a:p>
            <a:pPr lvl="1">
              <a:spcBef>
                <a:spcPct val="0"/>
              </a:spcBef>
            </a:pPr>
            <a:r>
              <a:rPr lang="en-US" sz="3500" b="1" dirty="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B</a:t>
            </a:r>
            <a:r>
              <a:rPr lang="en-US" sz="3500" b="1" dirty="0" smtClean="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Nghệ thuật</a:t>
            </a:r>
            <a:endParaRPr lang="en-US" sz="3500" b="1" dirty="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29" name="Rectangle 28"/>
          <p:cNvSpPr/>
          <p:nvPr/>
        </p:nvSpPr>
        <p:spPr>
          <a:xfrm>
            <a:off x="-101600" y="4461808"/>
            <a:ext cx="5740400" cy="1015663"/>
          </a:xfrm>
          <a:prstGeom prst="rect">
            <a:avLst/>
          </a:prstGeom>
        </p:spPr>
        <p:txBody>
          <a:bodyPr wrap="square">
            <a:spAutoFit/>
          </a:bodyPr>
          <a:lstStyle/>
          <a:p>
            <a:pPr lvl="1">
              <a:spcBef>
                <a:spcPct val="0"/>
              </a:spcBef>
            </a:pPr>
            <a:r>
              <a:rPr lang="en-US" sz="3000" b="1" dirty="0" smtClean="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&gt;&gt; </a:t>
            </a:r>
            <a:r>
              <a:rPr lang="en-US" sz="3000" b="1"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Nghệ thuật miêu tả tâm lý nhân vật tinh tế, sắc sảo.</a:t>
            </a:r>
          </a:p>
        </p:txBody>
      </p:sp>
      <p:pic>
        <p:nvPicPr>
          <p:cNvPr id="9218" name="Picture 2" descr="C:\Users\Admin\Desktop\trao duyen\19894574_943463592461836_742153047437446685_n.jpg"/>
          <p:cNvPicPr>
            <a:picLocks noChangeAspect="1" noChangeArrowheads="1"/>
          </p:cNvPicPr>
          <p:nvPr/>
        </p:nvPicPr>
        <p:blipFill rotWithShape="1">
          <a:blip r:embed="rId7">
            <a:extLst>
              <a:ext uri="{28A0092B-C50C-407E-A947-70E740481C1C}">
                <a14:useLocalDpi xmlns:a14="http://schemas.microsoft.com/office/drawing/2010/main" val="0"/>
              </a:ext>
            </a:extLst>
          </a:blip>
          <a:srcRect r="24929"/>
          <a:stretch/>
        </p:blipFill>
        <p:spPr bwMode="auto">
          <a:xfrm>
            <a:off x="5689600" y="818237"/>
            <a:ext cx="3200400" cy="56842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101600" y="5529123"/>
            <a:ext cx="5740400" cy="553998"/>
          </a:xfrm>
          <a:prstGeom prst="rect">
            <a:avLst/>
          </a:prstGeom>
        </p:spPr>
        <p:txBody>
          <a:bodyPr wrap="square">
            <a:spAutoFit/>
          </a:bodyPr>
          <a:lstStyle/>
          <a:p>
            <a:pPr lvl="1">
              <a:spcBef>
                <a:spcPct val="0"/>
              </a:spcBef>
            </a:pPr>
            <a:r>
              <a:rPr lang="en-US" sz="3000" b="1" dirty="0" smtClean="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&gt;&gt; </a:t>
            </a:r>
            <a:r>
              <a:rPr lang="en-US" sz="3000" b="1"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Từ </a:t>
            </a:r>
            <a:r>
              <a:rPr lang="en-US" sz="3000" b="1"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ngữ trau </a:t>
            </a:r>
            <a:r>
              <a:rPr lang="en-US" sz="3000" b="1"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chuốt, đặc sắc.</a:t>
            </a:r>
            <a:endParaRPr lang="en-US" sz="3000" b="1"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500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9218"/>
                                        </p:tgtEl>
                                        <p:attrNameLst>
                                          <p:attrName>style.visibility</p:attrName>
                                        </p:attrNameLst>
                                      </p:cBhvr>
                                      <p:to>
                                        <p:strVal val="visible"/>
                                      </p:to>
                                    </p:set>
                                    <p:anim calcmode="lin" valueType="num">
                                      <p:cBhvr additive="base">
                                        <p:cTn id="15" dur="500" fill="hold"/>
                                        <p:tgtEl>
                                          <p:spTgt spid="9218"/>
                                        </p:tgtEl>
                                        <p:attrNameLst>
                                          <p:attrName>ppt_x</p:attrName>
                                        </p:attrNameLst>
                                      </p:cBhvr>
                                      <p:tavLst>
                                        <p:tav tm="0">
                                          <p:val>
                                            <p:strVal val="#ppt_x"/>
                                          </p:val>
                                        </p:tav>
                                        <p:tav tm="100000">
                                          <p:val>
                                            <p:strVal val="#ppt_x"/>
                                          </p:val>
                                        </p:tav>
                                      </p:tavLst>
                                    </p:anim>
                                    <p:anim calcmode="lin" valueType="num">
                                      <p:cBhvr additive="base">
                                        <p:cTn id="16" dur="500" fill="hold"/>
                                        <p:tgtEl>
                                          <p:spTgt spid="9218"/>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0-#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0-#ppt_w/2"/>
                                          </p:val>
                                        </p:tav>
                                        <p:tav tm="100000">
                                          <p:val>
                                            <p:strVal val="#ppt_x"/>
                                          </p:val>
                                        </p:tav>
                                      </p:tavLst>
                                    </p:anim>
                                    <p:anim calcmode="lin" valueType="num">
                                      <p:cBhvr additive="base">
                                        <p:cTn id="33"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up)">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5" grpId="0"/>
      <p:bldP spid="22" grpId="0"/>
      <p:bldP spid="28" grpId="0"/>
      <p:bldP spid="2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3059113" y="260350"/>
            <a:ext cx="3167062" cy="1008063"/>
          </a:xfrm>
          <a:prstGeom prst="rect">
            <a:avLst/>
          </a:prstGeom>
          <a:ln>
            <a:headEnd/>
            <a:tailEnd/>
          </a:ln>
          <a:scene3d>
            <a:camera prst="orthographicFront"/>
            <a:lightRig rig="threePt" dir="t"/>
          </a:scene3d>
          <a:sp3d>
            <a:bevelT/>
          </a:sp3d>
          <a:extLst/>
        </p:spPr>
        <p:style>
          <a:lnRef idx="2">
            <a:schemeClr val="accent2"/>
          </a:lnRef>
          <a:fillRef idx="1">
            <a:schemeClr val="lt1"/>
          </a:fillRef>
          <a:effectRef idx="0">
            <a:schemeClr val="accent2"/>
          </a:effectRef>
          <a:fontRef idx="minor">
            <a:schemeClr val="dk1"/>
          </a:fontRef>
        </p:style>
        <p:txBody>
          <a:bodyPr wrap="none" anchor="ctr"/>
          <a:lstStyle/>
          <a:p>
            <a:pPr algn="ctr"/>
            <a:r>
              <a:rPr lang="en-US" sz="3600">
                <a:solidFill>
                  <a:srgbClr val="FF0000"/>
                </a:solidFill>
              </a:rPr>
              <a:t>Truyện Kiều  </a:t>
            </a:r>
            <a:endParaRPr lang="vi-VN" sz="3600">
              <a:solidFill>
                <a:srgbClr val="FF0000"/>
              </a:solidFill>
            </a:endParaRPr>
          </a:p>
        </p:txBody>
      </p:sp>
      <p:sp>
        <p:nvSpPr>
          <p:cNvPr id="14341" name="Rectangle 5"/>
          <p:cNvSpPr>
            <a:spLocks noChangeArrowheads="1"/>
          </p:cNvSpPr>
          <p:nvPr/>
        </p:nvSpPr>
        <p:spPr bwMode="auto">
          <a:xfrm>
            <a:off x="323850" y="2636838"/>
            <a:ext cx="2592388" cy="1008062"/>
          </a:xfrm>
          <a:prstGeom prst="rect">
            <a:avLst/>
          </a:prstGeom>
          <a:ln>
            <a:headEnd/>
            <a:tailEnd/>
          </a:ln>
          <a:scene3d>
            <a:camera prst="orthographicFront"/>
            <a:lightRig rig="threePt" dir="t"/>
          </a:scene3d>
          <a:sp3d>
            <a:bevelT/>
          </a:sp3d>
          <a:extLst/>
        </p:spPr>
        <p:style>
          <a:lnRef idx="2">
            <a:schemeClr val="accent2"/>
          </a:lnRef>
          <a:fillRef idx="1">
            <a:schemeClr val="lt1"/>
          </a:fillRef>
          <a:effectRef idx="0">
            <a:schemeClr val="accent2"/>
          </a:effectRef>
          <a:fontRef idx="minor">
            <a:schemeClr val="dk1"/>
          </a:fontRef>
        </p:style>
        <p:txBody>
          <a:bodyPr wrap="none" anchor="ctr"/>
          <a:lstStyle/>
          <a:p>
            <a:pPr algn="ctr"/>
            <a:r>
              <a:rPr lang="en-US" sz="3200">
                <a:solidFill>
                  <a:srgbClr val="FF0000"/>
                </a:solidFill>
              </a:rPr>
              <a:t>Gặp gỡ và </a:t>
            </a:r>
          </a:p>
          <a:p>
            <a:pPr algn="ctr"/>
            <a:r>
              <a:rPr lang="en-US" sz="3200">
                <a:solidFill>
                  <a:srgbClr val="FF0000"/>
                </a:solidFill>
              </a:rPr>
              <a:t>Đính ước</a:t>
            </a:r>
            <a:endParaRPr lang="vi-VN" sz="3200">
              <a:solidFill>
                <a:srgbClr val="FF0000"/>
              </a:solidFill>
            </a:endParaRPr>
          </a:p>
        </p:txBody>
      </p:sp>
      <p:sp>
        <p:nvSpPr>
          <p:cNvPr id="14342" name="Rectangle 6"/>
          <p:cNvSpPr>
            <a:spLocks noChangeArrowheads="1"/>
          </p:cNvSpPr>
          <p:nvPr/>
        </p:nvSpPr>
        <p:spPr bwMode="auto">
          <a:xfrm>
            <a:off x="3419475" y="2636838"/>
            <a:ext cx="2447925" cy="1008062"/>
          </a:xfrm>
          <a:prstGeom prst="rect">
            <a:avLst/>
          </a:prstGeom>
          <a:ln>
            <a:headEnd/>
            <a:tailEnd/>
          </a:ln>
          <a:scene3d>
            <a:camera prst="orthographicFront"/>
            <a:lightRig rig="threePt" dir="t"/>
          </a:scene3d>
          <a:sp3d>
            <a:bevelT/>
          </a:sp3d>
          <a:extLst/>
        </p:spPr>
        <p:style>
          <a:lnRef idx="2">
            <a:schemeClr val="accent2"/>
          </a:lnRef>
          <a:fillRef idx="1">
            <a:schemeClr val="lt1"/>
          </a:fillRef>
          <a:effectRef idx="0">
            <a:schemeClr val="accent2"/>
          </a:effectRef>
          <a:fontRef idx="minor">
            <a:schemeClr val="dk1"/>
          </a:fontRef>
        </p:style>
        <p:txBody>
          <a:bodyPr wrap="none" anchor="ctr"/>
          <a:lstStyle/>
          <a:p>
            <a:pPr algn="ctr"/>
            <a:r>
              <a:rPr lang="en-US" sz="3200">
                <a:solidFill>
                  <a:srgbClr val="FF0000"/>
                </a:solidFill>
              </a:rPr>
              <a:t>Gia biến và </a:t>
            </a:r>
          </a:p>
          <a:p>
            <a:pPr algn="ctr"/>
            <a:r>
              <a:rPr lang="en-US" sz="3200">
                <a:solidFill>
                  <a:srgbClr val="FF0000"/>
                </a:solidFill>
              </a:rPr>
              <a:t>lưu lạc</a:t>
            </a:r>
            <a:endParaRPr lang="vi-VN" sz="3200">
              <a:solidFill>
                <a:srgbClr val="FF0000"/>
              </a:solidFill>
            </a:endParaRPr>
          </a:p>
        </p:txBody>
      </p:sp>
      <p:sp>
        <p:nvSpPr>
          <p:cNvPr id="14343" name="Rectangle 7"/>
          <p:cNvSpPr>
            <a:spLocks noChangeArrowheads="1"/>
          </p:cNvSpPr>
          <p:nvPr/>
        </p:nvSpPr>
        <p:spPr bwMode="auto">
          <a:xfrm>
            <a:off x="6372225" y="2565400"/>
            <a:ext cx="2482850" cy="1008063"/>
          </a:xfrm>
          <a:prstGeom prst="rect">
            <a:avLst/>
          </a:prstGeom>
          <a:ln>
            <a:headEnd/>
            <a:tailEnd/>
          </a:ln>
          <a:scene3d>
            <a:camera prst="orthographicFront"/>
            <a:lightRig rig="threePt" dir="t"/>
          </a:scene3d>
          <a:sp3d>
            <a:bevelT/>
          </a:sp3d>
          <a:extLst/>
        </p:spPr>
        <p:style>
          <a:lnRef idx="2">
            <a:schemeClr val="accent2"/>
          </a:lnRef>
          <a:fillRef idx="1">
            <a:schemeClr val="lt1"/>
          </a:fillRef>
          <a:effectRef idx="0">
            <a:schemeClr val="accent2"/>
          </a:effectRef>
          <a:fontRef idx="minor">
            <a:schemeClr val="dk1"/>
          </a:fontRef>
        </p:style>
        <p:txBody>
          <a:bodyPr wrap="none" anchor="ctr"/>
          <a:lstStyle/>
          <a:p>
            <a:pPr algn="ctr"/>
            <a:r>
              <a:rPr lang="en-US" sz="3200">
                <a:solidFill>
                  <a:srgbClr val="FF0000"/>
                </a:solidFill>
              </a:rPr>
              <a:t>Đoàn tụ</a:t>
            </a:r>
            <a:endParaRPr lang="vi-VN" sz="3200">
              <a:solidFill>
                <a:srgbClr val="FF0000"/>
              </a:solidFill>
            </a:endParaRPr>
          </a:p>
        </p:txBody>
      </p:sp>
      <p:sp>
        <p:nvSpPr>
          <p:cNvPr id="14344" name="Rectangle 8"/>
          <p:cNvSpPr>
            <a:spLocks noChangeArrowheads="1"/>
          </p:cNvSpPr>
          <p:nvPr/>
        </p:nvSpPr>
        <p:spPr bwMode="auto">
          <a:xfrm>
            <a:off x="152400" y="4361891"/>
            <a:ext cx="8855075" cy="2343710"/>
          </a:xfrm>
          <a:prstGeom prst="rect">
            <a:avLst/>
          </a:prstGeom>
          <a:ln>
            <a:headEnd/>
            <a:tailEnd/>
          </a:ln>
          <a:scene3d>
            <a:camera prst="orthographicFront"/>
            <a:lightRig rig="threePt" dir="t"/>
          </a:scene3d>
          <a:sp3d>
            <a:bevelT/>
          </a:sp3d>
          <a:extLst/>
        </p:spPr>
        <p:style>
          <a:lnRef idx="2">
            <a:schemeClr val="accent2"/>
          </a:lnRef>
          <a:fillRef idx="1">
            <a:schemeClr val="lt1"/>
          </a:fillRef>
          <a:effectRef idx="0">
            <a:schemeClr val="accent2"/>
          </a:effectRef>
          <a:fontRef idx="minor">
            <a:schemeClr val="dk1"/>
          </a:fontRef>
        </p:style>
        <p:txBody>
          <a:bodyPr wrap="none" anchor="ctr"/>
          <a:lstStyle/>
          <a:p>
            <a:pPr marL="812800" indent="-812800">
              <a:buFont typeface="Wingdings" pitchFamily="2" charset="2"/>
              <a:buAutoNum type="arabicPeriod"/>
            </a:pPr>
            <a:r>
              <a:rPr lang="en-US" sz="3600" b="1" smtClean="0">
                <a:solidFill>
                  <a:srgbClr val="FF0000"/>
                </a:solidFill>
                <a:latin typeface="Times New Roman" pitchFamily="18" charset="0"/>
                <a:cs typeface="Times New Roman" pitchFamily="18" charset="0"/>
              </a:rPr>
              <a:t>Vị trí :</a:t>
            </a:r>
          </a:p>
          <a:p>
            <a:pPr marL="812800" indent="-812800">
              <a:buFontTx/>
              <a:buChar char="-"/>
            </a:pPr>
            <a:r>
              <a:rPr lang="en-US" sz="3600" b="1" smtClean="0">
                <a:solidFill>
                  <a:srgbClr val="0000FF"/>
                </a:solidFill>
                <a:latin typeface="Times New Roman" pitchFamily="18" charset="0"/>
                <a:cs typeface="Times New Roman" pitchFamily="18" charset="0"/>
              </a:rPr>
              <a:t>Thuộc phần 2: Gia biến và lưu lạc </a:t>
            </a:r>
          </a:p>
          <a:p>
            <a:pPr marL="812800" indent="-812800">
              <a:buFontTx/>
              <a:buChar char="-"/>
            </a:pPr>
            <a:r>
              <a:rPr lang="en-US" sz="3600" b="1" smtClean="0">
                <a:solidFill>
                  <a:srgbClr val="0000FF"/>
                </a:solidFill>
                <a:latin typeface="Times New Roman" pitchFamily="18" charset="0"/>
                <a:cs typeface="Times New Roman" pitchFamily="18" charset="0"/>
              </a:rPr>
              <a:t>Từ câu 723 – 756 : mở đầu cho </a:t>
            </a:r>
          </a:p>
          <a:p>
            <a:r>
              <a:rPr lang="en-US" sz="3600" b="1" smtClean="0">
                <a:solidFill>
                  <a:srgbClr val="0000FF"/>
                </a:solidFill>
                <a:latin typeface="Times New Roman" pitchFamily="18" charset="0"/>
                <a:cs typeface="Times New Roman" pitchFamily="18" charset="0"/>
              </a:rPr>
              <a:t>      cuộc đời 15 năm lưu lạc của Kiều </a:t>
            </a:r>
          </a:p>
        </p:txBody>
      </p:sp>
      <p:sp>
        <p:nvSpPr>
          <p:cNvPr id="14345" name="Line 9"/>
          <p:cNvSpPr>
            <a:spLocks noChangeShapeType="1"/>
          </p:cNvSpPr>
          <p:nvPr/>
        </p:nvSpPr>
        <p:spPr bwMode="auto">
          <a:xfrm>
            <a:off x="4572000" y="1268413"/>
            <a:ext cx="0" cy="13684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Line 10"/>
          <p:cNvSpPr>
            <a:spLocks noChangeShapeType="1"/>
          </p:cNvSpPr>
          <p:nvPr/>
        </p:nvSpPr>
        <p:spPr bwMode="auto">
          <a:xfrm flipH="1">
            <a:off x="1763713" y="1268413"/>
            <a:ext cx="2808287" cy="13684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7" name="Line 11"/>
          <p:cNvSpPr>
            <a:spLocks noChangeShapeType="1"/>
          </p:cNvSpPr>
          <p:nvPr/>
        </p:nvSpPr>
        <p:spPr bwMode="auto">
          <a:xfrm>
            <a:off x="4572000" y="1268413"/>
            <a:ext cx="2952750" cy="12969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8" name="Line 12"/>
          <p:cNvSpPr>
            <a:spLocks noChangeShapeType="1"/>
          </p:cNvSpPr>
          <p:nvPr/>
        </p:nvSpPr>
        <p:spPr bwMode="auto">
          <a:xfrm>
            <a:off x="4643438" y="3644900"/>
            <a:ext cx="0" cy="9366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763664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4348"/>
                                        </p:tgtEl>
                                        <p:attrNameLst>
                                          <p:attrName>style.visibility</p:attrName>
                                        </p:attrNameLst>
                                      </p:cBhvr>
                                      <p:to>
                                        <p:strVal val="visible"/>
                                      </p:to>
                                    </p:set>
                                    <p:anim calcmode="lin" valueType="num">
                                      <p:cBhvr additive="base">
                                        <p:cTn id="7" dur="5000" fill="hold"/>
                                        <p:tgtEl>
                                          <p:spTgt spid="14348"/>
                                        </p:tgtEl>
                                        <p:attrNameLst>
                                          <p:attrName>ppt_x</p:attrName>
                                        </p:attrNameLst>
                                      </p:cBhvr>
                                      <p:tavLst>
                                        <p:tav tm="0">
                                          <p:val>
                                            <p:strVal val="#ppt_x"/>
                                          </p:val>
                                        </p:tav>
                                        <p:tav tm="100000">
                                          <p:val>
                                            <p:strVal val="#ppt_x"/>
                                          </p:val>
                                        </p:tav>
                                      </p:tavLst>
                                    </p:anim>
                                    <p:anim calcmode="lin" valueType="num">
                                      <p:cBhvr additive="base">
                                        <p:cTn id="8" dur="5000" fill="hold"/>
                                        <p:tgtEl>
                                          <p:spTgt spid="1434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4344"/>
                                        </p:tgtEl>
                                        <p:attrNameLst>
                                          <p:attrName>style.visibility</p:attrName>
                                        </p:attrNameLst>
                                      </p:cBhvr>
                                      <p:to>
                                        <p:strVal val="visible"/>
                                      </p:to>
                                    </p:set>
                                    <p:animEffect transition="in" filter="fade">
                                      <p:cBhvr>
                                        <p:cTn id="13" dur="500"/>
                                        <p:tgtEl>
                                          <p:spTgt spid="14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animBg="1"/>
      <p:bldP spid="143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custDataLst>
              <p:tags r:id="rId1"/>
            </p:custDataLst>
          </p:nvPr>
        </p:nvSpPr>
        <p:spPr>
          <a:xfrm>
            <a:off x="-152400" y="1122402"/>
            <a:ext cx="4114800" cy="630942"/>
          </a:xfrm>
          <a:prstGeom prst="rect">
            <a:avLst/>
          </a:prstGeom>
          <a:noFill/>
          <a:ln w="57150">
            <a:noFill/>
          </a:ln>
        </p:spPr>
        <p:style>
          <a:lnRef idx="2">
            <a:schemeClr val="accent4"/>
          </a:lnRef>
          <a:fillRef idx="1">
            <a:schemeClr val="lt1"/>
          </a:fillRef>
          <a:effectRef idx="0">
            <a:schemeClr val="accent4"/>
          </a:effectRef>
          <a:fontRef idx="minor">
            <a:schemeClr val="dk1"/>
          </a:fontRef>
        </p:style>
        <p:txBody>
          <a:bodyPr wrap="square" lIns="91440" tIns="45720" rIns="91440" bIns="45720">
            <a:spAutoFit/>
          </a:bodyPr>
          <a:lstStyle/>
          <a:p>
            <a:pPr lvl="1">
              <a:spcBef>
                <a:spcPct val="0"/>
              </a:spcBef>
            </a:pPr>
            <a:r>
              <a:rPr lang="en-US" sz="3500" b="1" dirty="0">
                <a:ln w="1905"/>
                <a:solidFill>
                  <a:srgbClr val="C00000"/>
                </a:solidFill>
                <a:effectLst>
                  <a:innerShdw blurRad="69850" dist="43180" dir="5400000">
                    <a:srgbClr val="000000">
                      <a:alpha val="65000"/>
                    </a:srgbClr>
                  </a:innerShdw>
                </a:effectLst>
              </a:rPr>
              <a:t>2</a:t>
            </a:r>
            <a:r>
              <a:rPr lang="en-US" sz="3500" b="1" dirty="0" smtClean="0">
                <a:ln w="1905"/>
                <a:solidFill>
                  <a:srgbClr val="C00000"/>
                </a:solidFill>
                <a:effectLst>
                  <a:innerShdw blurRad="69850" dist="43180" dir="5400000">
                    <a:srgbClr val="000000">
                      <a:alpha val="65000"/>
                    </a:srgbClr>
                  </a:innerShdw>
                </a:effectLst>
              </a:rPr>
              <a:t>. Bố cục:</a:t>
            </a:r>
            <a:endParaRPr lang="en-US" sz="3500" b="1" dirty="0">
              <a:ln w="1905"/>
              <a:solidFill>
                <a:srgbClr val="C00000"/>
              </a:solidFill>
              <a:effectLst>
                <a:innerShdw blurRad="69850" dist="43180" dir="5400000">
                  <a:srgbClr val="000000">
                    <a:alpha val="65000"/>
                  </a:srgbClr>
                </a:innerShdw>
              </a:effectLst>
            </a:endParaRPr>
          </a:p>
        </p:txBody>
      </p:sp>
      <p:sp>
        <p:nvSpPr>
          <p:cNvPr id="8" name="Title 1"/>
          <p:cNvSpPr txBox="1">
            <a:spLocks/>
          </p:cNvSpPr>
          <p:nvPr>
            <p:custDataLst>
              <p:tags r:id="rId2"/>
            </p:custDataLst>
          </p:nvPr>
        </p:nvSpPr>
        <p:spPr>
          <a:xfrm>
            <a:off x="729342" y="2113746"/>
            <a:ext cx="4833258" cy="312905"/>
          </a:xfrm>
          <a:prstGeom prst="rect">
            <a:avLst/>
          </a:prstGeom>
        </p:spPr>
        <p:txBody>
          <a:bodyPr vert="horz" lIns="173992" tIns="86996" rIns="173992" bIns="8699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rtl="0">
              <a:spcBef>
                <a:spcPct val="0"/>
              </a:spcBef>
            </a:pPr>
            <a:endParaRPr lang="en-US" sz="2500" b="1" dirty="0">
              <a:ln w="1905"/>
              <a:effectLst>
                <a:innerShdw blurRad="69850" dist="43180" dir="5400000">
                  <a:srgbClr val="000000">
                    <a:alpha val="65000"/>
                  </a:srgbClr>
                </a:innerShdw>
              </a:effectLst>
            </a:endParaRPr>
          </a:p>
        </p:txBody>
      </p:sp>
      <p:sp>
        <p:nvSpPr>
          <p:cNvPr id="12" name="Rectangle 11"/>
          <p:cNvSpPr/>
          <p:nvPr/>
        </p:nvSpPr>
        <p:spPr>
          <a:xfrm>
            <a:off x="304800" y="1885146"/>
            <a:ext cx="4593592" cy="479408"/>
          </a:xfrm>
          <a:prstGeom prst="rect">
            <a:avLst/>
          </a:prstGeom>
        </p:spPr>
        <p:txBody>
          <a:bodyPr wrap="square" lIns="48052" tIns="24026" rIns="48052" bIns="24026">
            <a:spAutoFit/>
          </a:bodyPr>
          <a:lstStyle/>
          <a:p>
            <a:r>
              <a:rPr lang="en-US" sz="2800" b="1" dirty="0" smtClean="0">
                <a:latin typeface="Times New Roman" pitchFamily="18" charset="0"/>
                <a:ea typeface="Aachen" pitchFamily="18" charset="-93"/>
                <a:cs typeface="Times New Roman" pitchFamily="18" charset="0"/>
              </a:rPr>
              <a:t>* Đoạn 1: </a:t>
            </a:r>
            <a:r>
              <a:rPr lang="en-US" sz="2800" b="1" i="1" dirty="0" smtClean="0">
                <a:solidFill>
                  <a:srgbClr val="C00000"/>
                </a:solidFill>
                <a:latin typeface="Times New Roman" pitchFamily="18" charset="0"/>
                <a:ea typeface="Aachen" pitchFamily="18" charset="-93"/>
                <a:cs typeface="Times New Roman" pitchFamily="18" charset="0"/>
              </a:rPr>
              <a:t>12 câu đầu</a:t>
            </a:r>
            <a:endParaRPr lang="en-US" sz="2800" b="1" i="1" dirty="0">
              <a:solidFill>
                <a:srgbClr val="C00000"/>
              </a:solidFill>
              <a:latin typeface="Times New Roman" pitchFamily="18" charset="0"/>
              <a:ea typeface="Aachen" pitchFamily="18" charset="-93"/>
              <a:cs typeface="Times New Roman" pitchFamily="18" charset="0"/>
            </a:endParaRPr>
          </a:p>
        </p:txBody>
      </p:sp>
      <p:sp>
        <p:nvSpPr>
          <p:cNvPr id="13" name="Rectangle 12"/>
          <p:cNvSpPr/>
          <p:nvPr/>
        </p:nvSpPr>
        <p:spPr>
          <a:xfrm>
            <a:off x="304800" y="3362980"/>
            <a:ext cx="4669792" cy="479408"/>
          </a:xfrm>
          <a:prstGeom prst="rect">
            <a:avLst/>
          </a:prstGeom>
        </p:spPr>
        <p:txBody>
          <a:bodyPr wrap="square" lIns="48052" tIns="24026" rIns="48052" bIns="24026">
            <a:spAutoFit/>
          </a:bodyPr>
          <a:lstStyle/>
          <a:p>
            <a:r>
              <a:rPr lang="en-US" sz="2800" b="1" dirty="0" smtClean="0">
                <a:latin typeface="Times New Roman" pitchFamily="18" charset="0"/>
                <a:ea typeface="Aachen" pitchFamily="18" charset="-93"/>
                <a:cs typeface="Times New Roman" pitchFamily="18" charset="0"/>
              </a:rPr>
              <a:t>* Đoạn 2: </a:t>
            </a:r>
            <a:r>
              <a:rPr lang="en-US" sz="2800" b="1" i="1" dirty="0" smtClean="0">
                <a:solidFill>
                  <a:srgbClr val="C00000"/>
                </a:solidFill>
                <a:latin typeface="Times New Roman" pitchFamily="18" charset="0"/>
                <a:ea typeface="Aachen" pitchFamily="18" charset="-93"/>
                <a:cs typeface="Times New Roman" pitchFamily="18" charset="0"/>
              </a:rPr>
              <a:t>14 câu tiếp theo</a:t>
            </a:r>
            <a:endParaRPr lang="en-US" sz="2800" b="1" i="1" dirty="0">
              <a:solidFill>
                <a:srgbClr val="C00000"/>
              </a:solidFill>
              <a:latin typeface="Times New Roman" pitchFamily="18" charset="0"/>
              <a:ea typeface="Aachen" pitchFamily="18" charset="-93"/>
              <a:cs typeface="Times New Roman" pitchFamily="18" charset="0"/>
            </a:endParaRPr>
          </a:p>
        </p:txBody>
      </p:sp>
      <p:sp>
        <p:nvSpPr>
          <p:cNvPr id="14" name="Rectangle 13"/>
          <p:cNvSpPr/>
          <p:nvPr/>
        </p:nvSpPr>
        <p:spPr>
          <a:xfrm>
            <a:off x="293621" y="3972580"/>
            <a:ext cx="5287025" cy="523220"/>
          </a:xfrm>
          <a:prstGeom prst="rect">
            <a:avLst/>
          </a:prstGeom>
        </p:spPr>
        <p:txBody>
          <a:bodyPr wrap="none">
            <a:spAutoFit/>
          </a:bodyPr>
          <a:lstStyle/>
          <a:p>
            <a:pPr lvl="1">
              <a:spcBef>
                <a:spcPct val="0"/>
              </a:spcBef>
            </a:pPr>
            <a:r>
              <a:rPr lang="en-US" sz="2800" b="1" dirty="0" smtClean="0">
                <a:ln w="1905"/>
                <a:effectLst>
                  <a:innerShdw blurRad="69850" dist="43180" dir="5400000">
                    <a:srgbClr val="000000">
                      <a:alpha val="65000"/>
                    </a:srgbClr>
                  </a:innerShdw>
                </a:effectLst>
                <a:latin typeface="Times New Roman" pitchFamily="18" charset="0"/>
                <a:cs typeface="Times New Roman" pitchFamily="18" charset="0"/>
              </a:rPr>
              <a:t>Kiều trao kỷ vật và dặn dò em</a:t>
            </a:r>
            <a:endParaRPr lang="en-US" sz="2800" b="1" dirty="0">
              <a:ln w="1905"/>
              <a:effectLst>
                <a:innerShdw blurRad="69850" dist="43180" dir="5400000">
                  <a:srgbClr val="000000">
                    <a:alpha val="65000"/>
                  </a:srgbClr>
                </a:innerShdw>
              </a:effectLst>
              <a:latin typeface="Times New Roman" pitchFamily="18" charset="0"/>
              <a:cs typeface="Times New Roman" pitchFamily="18" charset="0"/>
            </a:endParaRPr>
          </a:p>
        </p:txBody>
      </p:sp>
      <p:sp>
        <p:nvSpPr>
          <p:cNvPr id="17" name="Rectangle 16"/>
          <p:cNvSpPr/>
          <p:nvPr/>
        </p:nvSpPr>
        <p:spPr>
          <a:xfrm>
            <a:off x="180665" y="2599383"/>
            <a:ext cx="8048935" cy="523220"/>
          </a:xfrm>
          <a:prstGeom prst="rect">
            <a:avLst/>
          </a:prstGeom>
        </p:spPr>
        <p:txBody>
          <a:bodyPr wrap="none">
            <a:spAutoFit/>
          </a:bodyPr>
          <a:lstStyle/>
          <a:p>
            <a:pPr lvl="1" algn="ctr">
              <a:spcBef>
                <a:spcPct val="0"/>
              </a:spcBef>
            </a:pPr>
            <a:r>
              <a:rPr lang="en-US" sz="2800" b="1" dirty="0" smtClean="0">
                <a:ln w="1905"/>
                <a:effectLst>
                  <a:innerShdw blurRad="69850" dist="43180" dir="5400000">
                    <a:srgbClr val="000000">
                      <a:alpha val="65000"/>
                    </a:srgbClr>
                  </a:innerShdw>
                </a:effectLst>
                <a:latin typeface="Times New Roman" pitchFamily="18" charset="0"/>
                <a:cs typeface="Times New Roman" pitchFamily="18" charset="0"/>
              </a:rPr>
              <a:t>Thúy </a:t>
            </a:r>
            <a:r>
              <a:rPr lang="en-US" sz="2800" b="1" smtClean="0">
                <a:ln w="1905"/>
                <a:effectLst>
                  <a:innerShdw blurRad="69850" dist="43180" dir="5400000">
                    <a:srgbClr val="000000">
                      <a:alpha val="65000"/>
                    </a:srgbClr>
                  </a:innerShdw>
                </a:effectLst>
                <a:latin typeface="Times New Roman" pitchFamily="18" charset="0"/>
                <a:cs typeface="Times New Roman" pitchFamily="18" charset="0"/>
              </a:rPr>
              <a:t>Kiều thuyết phục Vân nhận lời trao duyên</a:t>
            </a:r>
            <a:endParaRPr lang="en-US" sz="2800" b="1" dirty="0">
              <a:ln w="1905"/>
              <a:effectLst>
                <a:innerShdw blurRad="69850" dist="43180" dir="5400000">
                  <a:srgbClr val="000000">
                    <a:alpha val="65000"/>
                  </a:srgbClr>
                </a:innerShdw>
              </a:effectLst>
              <a:latin typeface="Times New Roman" pitchFamily="18" charset="0"/>
              <a:cs typeface="Times New Roman" pitchFamily="18" charset="0"/>
            </a:endParaRPr>
          </a:p>
        </p:txBody>
      </p:sp>
      <p:sp>
        <p:nvSpPr>
          <p:cNvPr id="18" name="Rectangle 17"/>
          <p:cNvSpPr/>
          <p:nvPr/>
        </p:nvSpPr>
        <p:spPr>
          <a:xfrm>
            <a:off x="228600" y="4648200"/>
            <a:ext cx="3429000" cy="479408"/>
          </a:xfrm>
          <a:prstGeom prst="rect">
            <a:avLst/>
          </a:prstGeom>
        </p:spPr>
        <p:txBody>
          <a:bodyPr wrap="square" lIns="48052" tIns="24026" rIns="48052" bIns="24026">
            <a:spAutoFit/>
          </a:bodyPr>
          <a:lstStyle/>
          <a:p>
            <a:r>
              <a:rPr lang="en-US" sz="2800" b="1" dirty="0" smtClean="0">
                <a:latin typeface="Times New Roman" pitchFamily="18" charset="0"/>
                <a:ea typeface="Aachen" pitchFamily="18" charset="-93"/>
                <a:cs typeface="Times New Roman" pitchFamily="18" charset="0"/>
              </a:rPr>
              <a:t>* Đoạn 3: </a:t>
            </a:r>
            <a:r>
              <a:rPr lang="en-US" sz="2800" b="1" i="1" dirty="0" smtClean="0">
                <a:solidFill>
                  <a:srgbClr val="C00000"/>
                </a:solidFill>
                <a:latin typeface="Times New Roman" pitchFamily="18" charset="0"/>
                <a:ea typeface="Aachen" pitchFamily="18" charset="-93"/>
                <a:cs typeface="Times New Roman" pitchFamily="18" charset="0"/>
              </a:rPr>
              <a:t>8 câu cuối</a:t>
            </a:r>
            <a:endParaRPr lang="en-US" sz="2800" b="1" i="1" dirty="0">
              <a:solidFill>
                <a:srgbClr val="C00000"/>
              </a:solidFill>
              <a:latin typeface="Times New Roman" pitchFamily="18" charset="0"/>
              <a:ea typeface="Aachen" pitchFamily="18" charset="-93"/>
              <a:cs typeface="Times New Roman" pitchFamily="18" charset="0"/>
            </a:endParaRPr>
          </a:p>
        </p:txBody>
      </p:sp>
      <p:sp>
        <p:nvSpPr>
          <p:cNvPr id="19" name="Rectangle 18"/>
          <p:cNvSpPr/>
          <p:nvPr/>
        </p:nvSpPr>
        <p:spPr>
          <a:xfrm>
            <a:off x="180841" y="5181600"/>
            <a:ext cx="8963159" cy="523220"/>
          </a:xfrm>
          <a:prstGeom prst="rect">
            <a:avLst/>
          </a:prstGeom>
        </p:spPr>
        <p:txBody>
          <a:bodyPr wrap="none">
            <a:spAutoFit/>
          </a:bodyPr>
          <a:lstStyle/>
          <a:p>
            <a:pPr lvl="1">
              <a:spcBef>
                <a:spcPct val="0"/>
              </a:spcBef>
            </a:pPr>
            <a:r>
              <a:rPr lang="en-US" sz="2800" b="1" dirty="0" smtClean="0">
                <a:ln w="1905"/>
                <a:effectLst>
                  <a:innerShdw blurRad="69850" dist="43180" dir="5400000">
                    <a:srgbClr val="000000">
                      <a:alpha val="65000"/>
                    </a:srgbClr>
                  </a:innerShdw>
                </a:effectLst>
                <a:latin typeface="Times New Roman" pitchFamily="18" charset="0"/>
                <a:cs typeface="Times New Roman" pitchFamily="18" charset="0"/>
              </a:rPr>
              <a:t>Thúy Kiều tâm sự với Kim Trọng trong nỗi tuyệt vọng</a:t>
            </a:r>
          </a:p>
        </p:txBody>
      </p:sp>
      <p:sp>
        <p:nvSpPr>
          <p:cNvPr id="20" name="Rectangle 19"/>
          <p:cNvSpPr/>
          <p:nvPr>
            <p:custDataLst>
              <p:tags r:id="rId3"/>
            </p:custDataLst>
          </p:nvPr>
        </p:nvSpPr>
        <p:spPr>
          <a:xfrm>
            <a:off x="936170" y="183776"/>
            <a:ext cx="5312229" cy="707886"/>
          </a:xfrm>
          <a:prstGeom prst="rect">
            <a:avLst/>
          </a:prstGeom>
          <a:noFill/>
        </p:spPr>
        <p:txBody>
          <a:bodyPr wrap="square" lIns="91440" tIns="45720" rIns="91440" bIns="45720">
            <a:spAutoFit/>
          </a:bodyPr>
          <a:lstStyle/>
          <a:p>
            <a:pPr algn="ctr"/>
            <a:r>
              <a:rPr lang="en-US" sz="4000" b="1" cap="all"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I.TÌM </a:t>
            </a:r>
            <a:r>
              <a:rPr lang="en-US" sz="40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HIỂU CHUNG </a:t>
            </a:r>
            <a:endParaRPr lang="en-US" sz="40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259807439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0-#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1+#ppt_w/2"/>
                                          </p:val>
                                        </p:tav>
                                        <p:tav tm="100000">
                                          <p:val>
                                            <p:strVal val="#ppt_x"/>
                                          </p:val>
                                        </p:tav>
                                      </p:tavLst>
                                    </p:anim>
                                    <p:anim calcmode="lin" valueType="num">
                                      <p:cBhvr additive="base">
                                        <p:cTn id="3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0-#ppt_w/2"/>
                                          </p:val>
                                        </p:tav>
                                        <p:tav tm="100000">
                                          <p:val>
                                            <p:strVal val="#ppt_x"/>
                                          </p:val>
                                        </p:tav>
                                      </p:tavLst>
                                    </p:anim>
                                    <p:anim calcmode="lin" valueType="num">
                                      <p:cBhvr additive="base">
                                        <p:cTn id="40" dur="500" fill="hold"/>
                                        <p:tgtEl>
                                          <p:spTgt spid="18"/>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1+#ppt_w/2"/>
                                          </p:val>
                                        </p:tav>
                                        <p:tav tm="100000">
                                          <p:val>
                                            <p:strVal val="#ppt_x"/>
                                          </p:val>
                                        </p:tav>
                                      </p:tavLst>
                                    </p:anim>
                                    <p:anim calcmode="lin" valueType="num">
                                      <p:cBhvr additive="base">
                                        <p:cTn id="44"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p:bldP spid="12" grpId="0"/>
      <p:bldP spid="13" grpId="0"/>
      <p:bldP spid="14"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580127"/>
            <a:ext cx="6096000" cy="5219168"/>
          </a:xfrm>
          <a:prstGeom prst="rect">
            <a:avLst/>
          </a:prstGeom>
        </p:spPr>
        <p:txBody>
          <a:bodyPr wrap="square" lIns="48052" tIns="24026" rIns="48052" bIns="24026">
            <a:spAutoFit/>
          </a:bodyPr>
          <a:lstStyle/>
          <a:p>
            <a:pPr algn="ctr"/>
            <a:r>
              <a:rPr lang="vi-VN" sz="2800" b="1" dirty="0">
                <a:latin typeface="Times New Roman" pitchFamily="18" charset="0"/>
                <a:ea typeface="Aachen" pitchFamily="18" charset="-93"/>
                <a:cs typeface="Times New Roman" pitchFamily="18" charset="0"/>
              </a:rPr>
              <a:t>Cậy em, em có chịu lời,</a:t>
            </a:r>
            <a:br>
              <a:rPr lang="vi-VN" sz="2800" b="1" dirty="0">
                <a:latin typeface="Times New Roman" pitchFamily="18" charset="0"/>
                <a:ea typeface="Aachen" pitchFamily="18" charset="-93"/>
                <a:cs typeface="Times New Roman" pitchFamily="18" charset="0"/>
              </a:rPr>
            </a:br>
            <a:r>
              <a:rPr lang="vi-VN" sz="2800" b="1" dirty="0">
                <a:latin typeface="Times New Roman" pitchFamily="18" charset="0"/>
                <a:ea typeface="Aachen" pitchFamily="18" charset="-93"/>
                <a:cs typeface="Times New Roman" pitchFamily="18" charset="0"/>
              </a:rPr>
              <a:t>Ngồi lên cho chị lạy rồi sẽ thưa.</a:t>
            </a:r>
            <a:br>
              <a:rPr lang="vi-VN" sz="2800" b="1" dirty="0">
                <a:latin typeface="Times New Roman" pitchFamily="18" charset="0"/>
                <a:ea typeface="Aachen" pitchFamily="18" charset="-93"/>
                <a:cs typeface="Times New Roman" pitchFamily="18" charset="0"/>
              </a:rPr>
            </a:br>
            <a:r>
              <a:rPr lang="vi-VN" sz="2800" b="1" dirty="0">
                <a:latin typeface="Times New Roman" pitchFamily="18" charset="0"/>
                <a:ea typeface="Aachen" pitchFamily="18" charset="-93"/>
                <a:cs typeface="Times New Roman" pitchFamily="18" charset="0"/>
              </a:rPr>
              <a:t>Giữa đường đứt gánh tương tư,</a:t>
            </a:r>
            <a:br>
              <a:rPr lang="vi-VN" sz="2800" b="1" dirty="0">
                <a:latin typeface="Times New Roman" pitchFamily="18" charset="0"/>
                <a:ea typeface="Aachen" pitchFamily="18" charset="-93"/>
                <a:cs typeface="Times New Roman" pitchFamily="18" charset="0"/>
              </a:rPr>
            </a:br>
            <a:r>
              <a:rPr lang="vi-VN" sz="2800" b="1" dirty="0">
                <a:latin typeface="Times New Roman" pitchFamily="18" charset="0"/>
                <a:ea typeface="Aachen" pitchFamily="18" charset="-93"/>
                <a:cs typeface="Times New Roman" pitchFamily="18" charset="0"/>
              </a:rPr>
              <a:t>Keo loan chắp mối tơ thừa mặc em.</a:t>
            </a:r>
            <a:br>
              <a:rPr lang="vi-VN" sz="2800" b="1" dirty="0">
                <a:latin typeface="Times New Roman" pitchFamily="18" charset="0"/>
                <a:ea typeface="Aachen" pitchFamily="18" charset="-93"/>
                <a:cs typeface="Times New Roman" pitchFamily="18" charset="0"/>
              </a:rPr>
            </a:br>
            <a:r>
              <a:rPr lang="vi-VN" sz="2800" b="1" dirty="0">
                <a:latin typeface="Times New Roman" pitchFamily="18" charset="0"/>
                <a:ea typeface="Aachen" pitchFamily="18" charset="-93"/>
                <a:cs typeface="Times New Roman" pitchFamily="18" charset="0"/>
              </a:rPr>
              <a:t>Kể từ khi gặp chàng Kim ,</a:t>
            </a:r>
            <a:br>
              <a:rPr lang="vi-VN" sz="2800" b="1" dirty="0">
                <a:latin typeface="Times New Roman" pitchFamily="18" charset="0"/>
                <a:ea typeface="Aachen" pitchFamily="18" charset="-93"/>
                <a:cs typeface="Times New Roman" pitchFamily="18" charset="0"/>
              </a:rPr>
            </a:br>
            <a:r>
              <a:rPr lang="vi-VN" sz="2800" b="1" dirty="0">
                <a:latin typeface="Times New Roman" pitchFamily="18" charset="0"/>
                <a:ea typeface="Aachen" pitchFamily="18" charset="-93"/>
                <a:cs typeface="Times New Roman" pitchFamily="18" charset="0"/>
              </a:rPr>
              <a:t>Khi ngày quạt ước, khi đêm chén thề.</a:t>
            </a:r>
            <a:br>
              <a:rPr lang="vi-VN" sz="2800" b="1" dirty="0">
                <a:latin typeface="Times New Roman" pitchFamily="18" charset="0"/>
                <a:ea typeface="Aachen" pitchFamily="18" charset="-93"/>
                <a:cs typeface="Times New Roman" pitchFamily="18" charset="0"/>
              </a:rPr>
            </a:br>
            <a:r>
              <a:rPr lang="vi-VN" sz="2800" b="1" dirty="0">
                <a:latin typeface="Times New Roman" pitchFamily="18" charset="0"/>
                <a:ea typeface="Aachen" pitchFamily="18" charset="-93"/>
                <a:cs typeface="Times New Roman" pitchFamily="18" charset="0"/>
              </a:rPr>
              <a:t>Sự đâu sòng gió bất kỳ,</a:t>
            </a:r>
            <a:br>
              <a:rPr lang="vi-VN" sz="2800" b="1" dirty="0">
                <a:latin typeface="Times New Roman" pitchFamily="18" charset="0"/>
                <a:ea typeface="Aachen" pitchFamily="18" charset="-93"/>
                <a:cs typeface="Times New Roman" pitchFamily="18" charset="0"/>
              </a:rPr>
            </a:br>
            <a:r>
              <a:rPr lang="vi-VN" sz="2800" b="1" dirty="0" smtClean="0">
                <a:latin typeface="Times New Roman" pitchFamily="18" charset="0"/>
                <a:ea typeface="Aachen" pitchFamily="18" charset="-93"/>
                <a:cs typeface="Times New Roman" pitchFamily="18" charset="0"/>
              </a:rPr>
              <a:t>Hi</a:t>
            </a:r>
            <a:r>
              <a:rPr lang="en-US" sz="2800" b="1" dirty="0" smtClean="0">
                <a:latin typeface="Times New Roman" pitchFamily="18" charset="0"/>
                <a:ea typeface="Aachen" pitchFamily="18" charset="-93"/>
                <a:cs typeface="Times New Roman" pitchFamily="18" charset="0"/>
              </a:rPr>
              <a:t>ế</a:t>
            </a:r>
            <a:r>
              <a:rPr lang="vi-VN" sz="2800" b="1" dirty="0" smtClean="0">
                <a:latin typeface="Times New Roman" pitchFamily="18" charset="0"/>
                <a:ea typeface="Aachen" pitchFamily="18" charset="-93"/>
                <a:cs typeface="Times New Roman" pitchFamily="18" charset="0"/>
              </a:rPr>
              <a:t>u </a:t>
            </a:r>
            <a:r>
              <a:rPr lang="vi-VN" sz="2800" b="1" dirty="0">
                <a:latin typeface="Times New Roman" pitchFamily="18" charset="0"/>
                <a:ea typeface="Aachen" pitchFamily="18" charset="-93"/>
                <a:cs typeface="Times New Roman" pitchFamily="18" charset="0"/>
              </a:rPr>
              <a:t>tình khôn lẽ hai bề vẹn hai?</a:t>
            </a:r>
            <a:br>
              <a:rPr lang="vi-VN" sz="2800" b="1" dirty="0">
                <a:latin typeface="Times New Roman" pitchFamily="18" charset="0"/>
                <a:ea typeface="Aachen" pitchFamily="18" charset="-93"/>
                <a:cs typeface="Times New Roman" pitchFamily="18" charset="0"/>
              </a:rPr>
            </a:br>
            <a:r>
              <a:rPr lang="vi-VN" sz="2800" b="1" dirty="0">
                <a:latin typeface="Times New Roman" pitchFamily="18" charset="0"/>
                <a:ea typeface="Aachen" pitchFamily="18" charset="-93"/>
                <a:cs typeface="Times New Roman" pitchFamily="18" charset="0"/>
              </a:rPr>
              <a:t>Ngày xuân em hãy còn dài,</a:t>
            </a:r>
            <a:br>
              <a:rPr lang="vi-VN" sz="2800" b="1" dirty="0">
                <a:latin typeface="Times New Roman" pitchFamily="18" charset="0"/>
                <a:ea typeface="Aachen" pitchFamily="18" charset="-93"/>
                <a:cs typeface="Times New Roman" pitchFamily="18" charset="0"/>
              </a:rPr>
            </a:br>
            <a:r>
              <a:rPr lang="vi-VN" sz="2800" b="1" dirty="0">
                <a:latin typeface="Times New Roman" pitchFamily="18" charset="0"/>
                <a:ea typeface="Aachen" pitchFamily="18" charset="-93"/>
                <a:cs typeface="Times New Roman" pitchFamily="18" charset="0"/>
              </a:rPr>
              <a:t>Xót tình máu mủ, thay lời nước non.</a:t>
            </a:r>
            <a:br>
              <a:rPr lang="vi-VN" sz="2800" b="1" dirty="0">
                <a:latin typeface="Times New Roman" pitchFamily="18" charset="0"/>
                <a:ea typeface="Aachen" pitchFamily="18" charset="-93"/>
                <a:cs typeface="Times New Roman" pitchFamily="18" charset="0"/>
              </a:rPr>
            </a:br>
            <a:r>
              <a:rPr lang="vi-VN" sz="2800" b="1" dirty="0">
                <a:latin typeface="Times New Roman" pitchFamily="18" charset="0"/>
                <a:ea typeface="Aachen" pitchFamily="18" charset="-93"/>
                <a:cs typeface="Times New Roman" pitchFamily="18" charset="0"/>
              </a:rPr>
              <a:t>Chị dù thịt nát xương mòn,</a:t>
            </a:r>
            <a:br>
              <a:rPr lang="vi-VN" sz="2800" b="1" dirty="0">
                <a:latin typeface="Times New Roman" pitchFamily="18" charset="0"/>
                <a:ea typeface="Aachen" pitchFamily="18" charset="-93"/>
                <a:cs typeface="Times New Roman" pitchFamily="18" charset="0"/>
              </a:rPr>
            </a:br>
            <a:r>
              <a:rPr lang="vi-VN" sz="2800" b="1" dirty="0">
                <a:latin typeface="Times New Roman" pitchFamily="18" charset="0"/>
                <a:ea typeface="Aachen" pitchFamily="18" charset="-93"/>
                <a:cs typeface="Times New Roman" pitchFamily="18" charset="0"/>
              </a:rPr>
              <a:t>Ngậm cười chín suối hãy còn thơm lây.</a:t>
            </a:r>
            <a:endParaRPr lang="en-US" sz="2800" b="1" dirty="0">
              <a:latin typeface="Times New Roman" pitchFamily="18" charset="0"/>
              <a:ea typeface="Aachen" pitchFamily="18" charset="-93"/>
              <a:cs typeface="Times New Roman" pitchFamily="18" charset="0"/>
            </a:endParaRPr>
          </a:p>
        </p:txBody>
      </p:sp>
      <p:sp>
        <p:nvSpPr>
          <p:cNvPr id="27" name="Rectangle 26"/>
          <p:cNvSpPr/>
          <p:nvPr/>
        </p:nvSpPr>
        <p:spPr>
          <a:xfrm>
            <a:off x="402771" y="435114"/>
            <a:ext cx="8229600" cy="10156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 b="1" spc="50" smtClean="0">
                <a:ln w="11430"/>
                <a:solidFill>
                  <a:srgbClr val="002060"/>
                </a:solidFill>
                <a:effectLst>
                  <a:outerShdw blurRad="76200" dist="50800" dir="5400000" algn="tl" rotWithShape="0">
                    <a:srgbClr val="000000">
                      <a:alpha val="65000"/>
                    </a:srgbClr>
                  </a:outerShdw>
                </a:effectLst>
                <a:latin typeface="Times New Roman" pitchFamily="18" charset="0"/>
                <a:cs typeface="Times New Roman" pitchFamily="18" charset="0"/>
              </a:rPr>
              <a:t>Đoạn 1 ( 12 câu) Kiều thuyết phục Vân nhận lời trao duyên</a:t>
            </a:r>
            <a:endParaRPr lang="en-US" sz="3000" b="1" spc="50" dirty="0">
              <a:ln w="11430"/>
              <a:solidFill>
                <a:srgbClr val="00206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289" t="12488" b="12543"/>
          <a:stretch/>
        </p:blipFill>
        <p:spPr bwMode="auto">
          <a:xfrm>
            <a:off x="6019800" y="1014975"/>
            <a:ext cx="2971800" cy="56144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621354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500" fill="hold"/>
                                        <p:tgtEl>
                                          <p:spTgt spid="3074"/>
                                        </p:tgtEl>
                                        <p:attrNameLst>
                                          <p:attrName>ppt_x</p:attrName>
                                        </p:attrNameLst>
                                      </p:cBhvr>
                                      <p:tavLst>
                                        <p:tav tm="0">
                                          <p:val>
                                            <p:strVal val="1+#ppt_w/2"/>
                                          </p:val>
                                        </p:tav>
                                        <p:tav tm="100000">
                                          <p:val>
                                            <p:strVal val="#ppt_x"/>
                                          </p:val>
                                        </p:tav>
                                      </p:tavLst>
                                    </p:anim>
                                    <p:anim calcmode="lin" valueType="num">
                                      <p:cBhvr additive="base">
                                        <p:cTn id="12" dur="500" fill="hold"/>
                                        <p:tgtEl>
                                          <p:spTgt spid="307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0-#ppt_w/2"/>
                                          </p:val>
                                        </p:tav>
                                        <p:tav tm="100000">
                                          <p:val>
                                            <p:strVal val="#ppt_x"/>
                                          </p:val>
                                        </p:tav>
                                      </p:tavLst>
                                    </p:anim>
                                    <p:anim calcmode="lin" valueType="num">
                                      <p:cBhvr additive="base">
                                        <p:cTn id="16"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228600" y="358914"/>
            <a:ext cx="8686800"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smtClean="0">
                <a:ln w="11430"/>
                <a:solidFill>
                  <a:srgbClr val="002060"/>
                </a:solidFill>
                <a:effectLst>
                  <a:outerShdw blurRad="76200" dist="50800" dir="5400000" algn="tl" rotWithShape="0">
                    <a:srgbClr val="000000">
                      <a:alpha val="65000"/>
                    </a:srgbClr>
                  </a:outerShdw>
                </a:effectLst>
                <a:latin typeface="Times New Roman" pitchFamily="18" charset="0"/>
                <a:cs typeface="Times New Roman" pitchFamily="18" charset="0"/>
              </a:rPr>
              <a:t>Đoạn 2 ( 14 câu )Kiều </a:t>
            </a:r>
            <a:r>
              <a:rPr lang="en-US" sz="3200" b="1" spc="50" dirty="0" smtClean="0">
                <a:ln w="11430"/>
                <a:solidFill>
                  <a:srgbClr val="002060"/>
                </a:solidFill>
                <a:effectLst>
                  <a:outerShdw blurRad="76200" dist="50800" dir="5400000" algn="tl" rotWithShape="0">
                    <a:srgbClr val="000000">
                      <a:alpha val="65000"/>
                    </a:srgbClr>
                  </a:outerShdw>
                </a:effectLst>
                <a:latin typeface="Times New Roman" pitchFamily="18" charset="0"/>
                <a:cs typeface="Times New Roman" pitchFamily="18" charset="0"/>
              </a:rPr>
              <a:t>trao kỷ vật và dặn dò em</a:t>
            </a:r>
            <a:endParaRPr lang="en-US" sz="3200" b="1" spc="50" dirty="0">
              <a:ln w="11430"/>
              <a:solidFill>
                <a:srgbClr val="00206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5122" name="Picture 2" descr="C:\Users\Admin\Desktop\de thi thu\21-9NT07997.jpg"/>
          <p:cNvPicPr>
            <a:picLocks noChangeAspect="1" noChangeArrowheads="1"/>
          </p:cNvPicPr>
          <p:nvPr/>
        </p:nvPicPr>
        <p:blipFill rotWithShape="1">
          <a:blip r:embed="rId2">
            <a:extLst>
              <a:ext uri="{28A0092B-C50C-407E-A947-70E740481C1C}">
                <a14:useLocalDpi xmlns:a14="http://schemas.microsoft.com/office/drawing/2010/main" val="0"/>
              </a:ext>
            </a:extLst>
          </a:blip>
          <a:srcRect l="14573" r="2667" b="7469"/>
          <a:stretch/>
        </p:blipFill>
        <p:spPr bwMode="auto">
          <a:xfrm>
            <a:off x="5668309" y="1253556"/>
            <a:ext cx="3399491" cy="5257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76200" y="1275327"/>
            <a:ext cx="6324600" cy="5819332"/>
          </a:xfrm>
          <a:prstGeom prst="rect">
            <a:avLst/>
          </a:prstGeom>
        </p:spPr>
        <p:txBody>
          <a:bodyPr wrap="square" lIns="48052" tIns="24026" rIns="48052" bIns="24026">
            <a:spAutoFit/>
          </a:bodyPr>
          <a:lstStyle/>
          <a:p>
            <a:pPr algn="ctr"/>
            <a:r>
              <a:rPr lang="vi-VN" sz="2500" b="1">
                <a:solidFill>
                  <a:srgbClr val="002060"/>
                </a:solidFill>
                <a:latin typeface="Times New Roman" pitchFamily="18" charset="0"/>
                <a:ea typeface="Aachen" pitchFamily="18" charset="-93"/>
                <a:cs typeface="Times New Roman" pitchFamily="18" charset="0"/>
              </a:rPr>
              <a:t>Chiếc </a:t>
            </a:r>
            <a:r>
              <a:rPr lang="en-US" sz="2500" b="1" smtClean="0">
                <a:solidFill>
                  <a:srgbClr val="002060"/>
                </a:solidFill>
                <a:latin typeface="Times New Roman" pitchFamily="18" charset="0"/>
                <a:ea typeface="Aachen" pitchFamily="18" charset="-93"/>
                <a:cs typeface="Times New Roman" pitchFamily="18" charset="0"/>
              </a:rPr>
              <a:t>vành</a:t>
            </a:r>
            <a:r>
              <a:rPr lang="en-US" sz="2500" b="1">
                <a:solidFill>
                  <a:srgbClr val="002060"/>
                </a:solidFill>
                <a:latin typeface="Times New Roman" pitchFamily="18" charset="0"/>
                <a:ea typeface="Aachen" pitchFamily="18" charset="-93"/>
                <a:cs typeface="Times New Roman" pitchFamily="18" charset="0"/>
              </a:rPr>
              <a:t> </a:t>
            </a:r>
            <a:r>
              <a:rPr lang="vi-VN" sz="2500" b="1" smtClean="0">
                <a:solidFill>
                  <a:srgbClr val="002060"/>
                </a:solidFill>
                <a:latin typeface="Times New Roman" pitchFamily="18" charset="0"/>
                <a:ea typeface="Aachen" pitchFamily="18" charset="-93"/>
                <a:cs typeface="Times New Roman" pitchFamily="18" charset="0"/>
              </a:rPr>
              <a:t>với </a:t>
            </a:r>
            <a:r>
              <a:rPr lang="vi-VN" sz="2500" b="1" dirty="0">
                <a:solidFill>
                  <a:srgbClr val="002060"/>
                </a:solidFill>
                <a:latin typeface="Times New Roman" pitchFamily="18" charset="0"/>
                <a:ea typeface="Aachen" pitchFamily="18" charset="-93"/>
                <a:cs typeface="Times New Roman" pitchFamily="18" charset="0"/>
              </a:rPr>
              <a:t>bức tờ mây</a:t>
            </a:r>
            <a:br>
              <a:rPr lang="vi-VN" sz="2500" b="1" dirty="0">
                <a:solidFill>
                  <a:srgbClr val="002060"/>
                </a:solidFill>
                <a:latin typeface="Times New Roman" pitchFamily="18" charset="0"/>
                <a:ea typeface="Aachen" pitchFamily="18" charset="-93"/>
                <a:cs typeface="Times New Roman" pitchFamily="18" charset="0"/>
              </a:rPr>
            </a:br>
            <a:r>
              <a:rPr lang="vi-VN" sz="2500" b="1" dirty="0">
                <a:solidFill>
                  <a:srgbClr val="002060"/>
                </a:solidFill>
                <a:latin typeface="Times New Roman" pitchFamily="18" charset="0"/>
                <a:ea typeface="Aachen" pitchFamily="18" charset="-93"/>
                <a:cs typeface="Times New Roman" pitchFamily="18" charset="0"/>
              </a:rPr>
              <a:t>Duyên này thì giữ, vật này của chung.</a:t>
            </a:r>
            <a:br>
              <a:rPr lang="vi-VN" sz="2500" b="1" dirty="0">
                <a:solidFill>
                  <a:srgbClr val="002060"/>
                </a:solidFill>
                <a:latin typeface="Times New Roman" pitchFamily="18" charset="0"/>
                <a:ea typeface="Aachen" pitchFamily="18" charset="-93"/>
                <a:cs typeface="Times New Roman" pitchFamily="18" charset="0"/>
              </a:rPr>
            </a:br>
            <a:r>
              <a:rPr lang="vi-VN" sz="2500" b="1" dirty="0">
                <a:solidFill>
                  <a:srgbClr val="002060"/>
                </a:solidFill>
                <a:latin typeface="Times New Roman" pitchFamily="18" charset="0"/>
                <a:ea typeface="Aachen" pitchFamily="18" charset="-93"/>
                <a:cs typeface="Times New Roman" pitchFamily="18" charset="0"/>
              </a:rPr>
              <a:t>Dù em nên vợ nên chồng,</a:t>
            </a:r>
            <a:br>
              <a:rPr lang="vi-VN" sz="2500" b="1" dirty="0">
                <a:solidFill>
                  <a:srgbClr val="002060"/>
                </a:solidFill>
                <a:latin typeface="Times New Roman" pitchFamily="18" charset="0"/>
                <a:ea typeface="Aachen" pitchFamily="18" charset="-93"/>
                <a:cs typeface="Times New Roman" pitchFamily="18" charset="0"/>
              </a:rPr>
            </a:br>
            <a:r>
              <a:rPr lang="vi-VN" sz="2500" b="1" dirty="0">
                <a:solidFill>
                  <a:srgbClr val="002060"/>
                </a:solidFill>
                <a:latin typeface="Times New Roman" pitchFamily="18" charset="0"/>
                <a:ea typeface="Aachen" pitchFamily="18" charset="-93"/>
                <a:cs typeface="Times New Roman" pitchFamily="18" charset="0"/>
              </a:rPr>
              <a:t>Xót người mệnh bạc ắt lòng chẳng quên!</a:t>
            </a:r>
            <a:br>
              <a:rPr lang="vi-VN" sz="2500" b="1" dirty="0">
                <a:solidFill>
                  <a:srgbClr val="002060"/>
                </a:solidFill>
                <a:latin typeface="Times New Roman" pitchFamily="18" charset="0"/>
                <a:ea typeface="Aachen" pitchFamily="18" charset="-93"/>
                <a:cs typeface="Times New Roman" pitchFamily="18" charset="0"/>
              </a:rPr>
            </a:br>
            <a:r>
              <a:rPr lang="vi-VN" sz="2500" b="1" dirty="0">
                <a:solidFill>
                  <a:srgbClr val="002060"/>
                </a:solidFill>
                <a:latin typeface="Times New Roman" pitchFamily="18" charset="0"/>
                <a:ea typeface="Aachen" pitchFamily="18" charset="-93"/>
                <a:cs typeface="Times New Roman" pitchFamily="18" charset="0"/>
              </a:rPr>
              <a:t>Mất người còn chút của tin,</a:t>
            </a:r>
            <a:br>
              <a:rPr lang="vi-VN" sz="2500" b="1" dirty="0">
                <a:solidFill>
                  <a:srgbClr val="002060"/>
                </a:solidFill>
                <a:latin typeface="Times New Roman" pitchFamily="18" charset="0"/>
                <a:ea typeface="Aachen" pitchFamily="18" charset="-93"/>
                <a:cs typeface="Times New Roman" pitchFamily="18" charset="0"/>
              </a:rPr>
            </a:br>
            <a:r>
              <a:rPr lang="vi-VN" sz="2500" b="1" dirty="0">
                <a:solidFill>
                  <a:srgbClr val="002060"/>
                </a:solidFill>
                <a:latin typeface="Times New Roman" pitchFamily="18" charset="0"/>
                <a:ea typeface="Aachen" pitchFamily="18" charset="-93"/>
                <a:cs typeface="Times New Roman" pitchFamily="18" charset="0"/>
              </a:rPr>
              <a:t>Phím đàn với mảnh hương nguyền ngày xưa</a:t>
            </a:r>
            <a:r>
              <a:rPr lang="vi-VN" sz="2500" b="1" dirty="0" smtClean="0">
                <a:solidFill>
                  <a:srgbClr val="002060"/>
                </a:solidFill>
                <a:latin typeface="Times New Roman" pitchFamily="18" charset="0"/>
                <a:ea typeface="Aachen" pitchFamily="18" charset="-93"/>
                <a:cs typeface="Times New Roman" pitchFamily="18" charset="0"/>
              </a:rPr>
              <a:t>.</a:t>
            </a:r>
            <a:endParaRPr lang="en-US" sz="2500" b="1" dirty="0" smtClean="0">
              <a:solidFill>
                <a:srgbClr val="002060"/>
              </a:solidFill>
              <a:latin typeface="Times New Roman" pitchFamily="18" charset="0"/>
              <a:ea typeface="Aachen" pitchFamily="18" charset="-93"/>
              <a:cs typeface="Times New Roman" pitchFamily="18" charset="0"/>
            </a:endParaRPr>
          </a:p>
          <a:p>
            <a:pPr algn="ctr"/>
            <a:r>
              <a:rPr lang="vi-VN" sz="2500" b="1" dirty="0">
                <a:solidFill>
                  <a:srgbClr val="002060"/>
                </a:solidFill>
                <a:latin typeface="Times New Roman" pitchFamily="18" charset="0"/>
                <a:ea typeface="Aachen" pitchFamily="18" charset="-93"/>
                <a:cs typeface="Times New Roman" pitchFamily="18" charset="0"/>
              </a:rPr>
              <a:t>Mai sau dù có bao giờ,</a:t>
            </a:r>
            <a:br>
              <a:rPr lang="vi-VN" sz="2500" b="1" dirty="0">
                <a:solidFill>
                  <a:srgbClr val="002060"/>
                </a:solidFill>
                <a:latin typeface="Times New Roman" pitchFamily="18" charset="0"/>
                <a:ea typeface="Aachen" pitchFamily="18" charset="-93"/>
                <a:cs typeface="Times New Roman" pitchFamily="18" charset="0"/>
              </a:rPr>
            </a:br>
            <a:r>
              <a:rPr lang="vi-VN" sz="2500" b="1" dirty="0">
                <a:solidFill>
                  <a:srgbClr val="002060"/>
                </a:solidFill>
                <a:latin typeface="Times New Roman" pitchFamily="18" charset="0"/>
                <a:ea typeface="Aachen" pitchFamily="18" charset="-93"/>
                <a:cs typeface="Times New Roman" pitchFamily="18" charset="0"/>
              </a:rPr>
              <a:t>Đốt lò hương ấy, so tơ phím này.</a:t>
            </a:r>
            <a:br>
              <a:rPr lang="vi-VN" sz="2500" b="1" dirty="0">
                <a:solidFill>
                  <a:srgbClr val="002060"/>
                </a:solidFill>
                <a:latin typeface="Times New Roman" pitchFamily="18" charset="0"/>
                <a:ea typeface="Aachen" pitchFamily="18" charset="-93"/>
                <a:cs typeface="Times New Roman" pitchFamily="18" charset="0"/>
              </a:rPr>
            </a:br>
            <a:r>
              <a:rPr lang="vi-VN" sz="2500" b="1" dirty="0">
                <a:solidFill>
                  <a:srgbClr val="002060"/>
                </a:solidFill>
                <a:latin typeface="Times New Roman" pitchFamily="18" charset="0"/>
                <a:ea typeface="Aachen" pitchFamily="18" charset="-93"/>
                <a:cs typeface="Times New Roman" pitchFamily="18" charset="0"/>
              </a:rPr>
              <a:t>Trông ra ngọn cỏ gió cây,</a:t>
            </a:r>
            <a:br>
              <a:rPr lang="vi-VN" sz="2500" b="1" dirty="0">
                <a:solidFill>
                  <a:srgbClr val="002060"/>
                </a:solidFill>
                <a:latin typeface="Times New Roman" pitchFamily="18" charset="0"/>
                <a:ea typeface="Aachen" pitchFamily="18" charset="-93"/>
                <a:cs typeface="Times New Roman" pitchFamily="18" charset="0"/>
              </a:rPr>
            </a:br>
            <a:r>
              <a:rPr lang="vi-VN" sz="2500" b="1" dirty="0">
                <a:solidFill>
                  <a:srgbClr val="002060"/>
                </a:solidFill>
                <a:latin typeface="Times New Roman" pitchFamily="18" charset="0"/>
                <a:ea typeface="Aachen" pitchFamily="18" charset="-93"/>
                <a:cs typeface="Times New Roman" pitchFamily="18" charset="0"/>
              </a:rPr>
              <a:t>Thấy hiu hiu gió, thì hay chị về.</a:t>
            </a:r>
            <a:br>
              <a:rPr lang="vi-VN" sz="2500" b="1" dirty="0">
                <a:solidFill>
                  <a:srgbClr val="002060"/>
                </a:solidFill>
                <a:latin typeface="Times New Roman" pitchFamily="18" charset="0"/>
                <a:ea typeface="Aachen" pitchFamily="18" charset="-93"/>
                <a:cs typeface="Times New Roman" pitchFamily="18" charset="0"/>
              </a:rPr>
            </a:br>
            <a:r>
              <a:rPr lang="vi-VN" sz="2500" b="1" dirty="0">
                <a:solidFill>
                  <a:srgbClr val="002060"/>
                </a:solidFill>
                <a:latin typeface="Times New Roman" pitchFamily="18" charset="0"/>
                <a:ea typeface="Aachen" pitchFamily="18" charset="-93"/>
                <a:cs typeface="Times New Roman" pitchFamily="18" charset="0"/>
              </a:rPr>
              <a:t>Hồn còn mang nặng lời thề,</a:t>
            </a:r>
            <a:br>
              <a:rPr lang="vi-VN" sz="2500" b="1" dirty="0">
                <a:solidFill>
                  <a:srgbClr val="002060"/>
                </a:solidFill>
                <a:latin typeface="Times New Roman" pitchFamily="18" charset="0"/>
                <a:ea typeface="Aachen" pitchFamily="18" charset="-93"/>
                <a:cs typeface="Times New Roman" pitchFamily="18" charset="0"/>
              </a:rPr>
            </a:br>
            <a:r>
              <a:rPr lang="vi-VN" sz="2500" b="1" dirty="0">
                <a:solidFill>
                  <a:srgbClr val="002060"/>
                </a:solidFill>
                <a:latin typeface="Times New Roman" pitchFamily="18" charset="0"/>
                <a:ea typeface="Aachen" pitchFamily="18" charset="-93"/>
                <a:cs typeface="Times New Roman" pitchFamily="18" charset="0"/>
              </a:rPr>
              <a:t>Nát thân bồ liễu đền nghì trúc mai.</a:t>
            </a:r>
            <a:br>
              <a:rPr lang="vi-VN" sz="2500" b="1" dirty="0">
                <a:solidFill>
                  <a:srgbClr val="002060"/>
                </a:solidFill>
                <a:latin typeface="Times New Roman" pitchFamily="18" charset="0"/>
                <a:ea typeface="Aachen" pitchFamily="18" charset="-93"/>
                <a:cs typeface="Times New Roman" pitchFamily="18" charset="0"/>
              </a:rPr>
            </a:br>
            <a:r>
              <a:rPr lang="vi-VN" sz="2500" b="1" dirty="0">
                <a:solidFill>
                  <a:srgbClr val="002060"/>
                </a:solidFill>
                <a:latin typeface="Times New Roman" pitchFamily="18" charset="0"/>
                <a:ea typeface="Aachen" pitchFamily="18" charset="-93"/>
                <a:cs typeface="Times New Roman" pitchFamily="18" charset="0"/>
              </a:rPr>
              <a:t>Dạ đài cách mặt, khuất lời,</a:t>
            </a:r>
            <a:br>
              <a:rPr lang="vi-VN" sz="2500" b="1" dirty="0">
                <a:solidFill>
                  <a:srgbClr val="002060"/>
                </a:solidFill>
                <a:latin typeface="Times New Roman" pitchFamily="18" charset="0"/>
                <a:ea typeface="Aachen" pitchFamily="18" charset="-93"/>
                <a:cs typeface="Times New Roman" pitchFamily="18" charset="0"/>
              </a:rPr>
            </a:br>
            <a:r>
              <a:rPr lang="vi-VN" sz="2500" b="1" dirty="0">
                <a:solidFill>
                  <a:srgbClr val="002060"/>
                </a:solidFill>
                <a:latin typeface="Times New Roman" pitchFamily="18" charset="0"/>
                <a:ea typeface="Aachen" pitchFamily="18" charset="-93"/>
                <a:cs typeface="Times New Roman" pitchFamily="18" charset="0"/>
              </a:rPr>
              <a:t>Rảy xin chén nước cho người thác oan.</a:t>
            </a:r>
            <a:br>
              <a:rPr lang="vi-VN" sz="2500" b="1" dirty="0">
                <a:solidFill>
                  <a:srgbClr val="002060"/>
                </a:solidFill>
                <a:latin typeface="Times New Roman" pitchFamily="18" charset="0"/>
                <a:ea typeface="Aachen" pitchFamily="18" charset="-93"/>
                <a:cs typeface="Times New Roman" pitchFamily="18" charset="0"/>
              </a:rPr>
            </a:br>
            <a:endParaRPr lang="en-US" sz="2500" b="1" dirty="0">
              <a:latin typeface="Times New Roman" pitchFamily="18" charset="0"/>
              <a:ea typeface="Aachen" pitchFamily="18" charset="-93"/>
              <a:cs typeface="Times New Roman" pitchFamily="18" charset="0"/>
            </a:endParaRPr>
          </a:p>
        </p:txBody>
      </p:sp>
    </p:spTree>
    <p:extLst>
      <p:ext uri="{BB962C8B-B14F-4D97-AF65-F5344CB8AC3E}">
        <p14:creationId xmlns:p14="http://schemas.microsoft.com/office/powerpoint/2010/main" val="62445326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22"/>
                                        </p:tgtEl>
                                        <p:attrNameLst>
                                          <p:attrName>style.visibility</p:attrName>
                                        </p:attrNameLst>
                                      </p:cBhvr>
                                      <p:to>
                                        <p:strVal val="visible"/>
                                      </p:to>
                                    </p:set>
                                    <p:anim calcmode="lin" valueType="num">
                                      <p:cBhvr additive="base">
                                        <p:cTn id="11" dur="500" fill="hold"/>
                                        <p:tgtEl>
                                          <p:spTgt spid="5122"/>
                                        </p:tgtEl>
                                        <p:attrNameLst>
                                          <p:attrName>ppt_x</p:attrName>
                                        </p:attrNameLst>
                                      </p:cBhvr>
                                      <p:tavLst>
                                        <p:tav tm="0">
                                          <p:val>
                                            <p:strVal val="#ppt_x"/>
                                          </p:val>
                                        </p:tav>
                                        <p:tav tm="100000">
                                          <p:val>
                                            <p:strVal val="#ppt_x"/>
                                          </p:val>
                                        </p:tav>
                                      </p:tavLst>
                                    </p:anim>
                                    <p:anim calcmode="lin" valueType="num">
                                      <p:cBhvr additive="base">
                                        <p:cTn id="12" dur="500" fill="hold"/>
                                        <p:tgtEl>
                                          <p:spTgt spid="5122"/>
                                        </p:tgtEl>
                                        <p:attrNameLst>
                                          <p:attrName>ppt_y</p:attrName>
                                        </p:attrNameLst>
                                      </p:cBhvr>
                                      <p:tavLst>
                                        <p:tav tm="0">
                                          <p:val>
                                            <p:strVal val="1+#ppt_h/2"/>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0-#ppt_w/2"/>
                                          </p:val>
                                        </p:tav>
                                        <p:tav tm="100000">
                                          <p:val>
                                            <p:strVal val="#ppt_x"/>
                                          </p:val>
                                        </p:tav>
                                      </p:tavLst>
                                    </p:anim>
                                    <p:anim calcmode="lin" valueType="num">
                                      <p:cBhvr additive="base">
                                        <p:cTn id="16"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04800" y="2254624"/>
            <a:ext cx="6324600" cy="3495619"/>
          </a:xfrm>
          <a:prstGeom prst="rect">
            <a:avLst/>
          </a:prstGeom>
        </p:spPr>
        <p:txBody>
          <a:bodyPr wrap="square" lIns="48052" tIns="24026" rIns="48052" bIns="24026">
            <a:spAutoFit/>
          </a:bodyPr>
          <a:lstStyle/>
          <a:p>
            <a:pPr algn="ctr"/>
            <a:r>
              <a:rPr lang="vi-VN" sz="2800" b="1" dirty="0">
                <a:solidFill>
                  <a:srgbClr val="002060"/>
                </a:solidFill>
                <a:latin typeface="Times New Roman" pitchFamily="18" charset="0"/>
                <a:ea typeface="Aachen" pitchFamily="18" charset="-93"/>
                <a:cs typeface="Times New Roman" pitchFamily="18" charset="0"/>
              </a:rPr>
              <a:t>Bây giờ trâm gãy bình tan,</a:t>
            </a:r>
            <a:br>
              <a:rPr lang="vi-VN" sz="2800" b="1" dirty="0">
                <a:solidFill>
                  <a:srgbClr val="002060"/>
                </a:solidFill>
                <a:latin typeface="Times New Roman" pitchFamily="18" charset="0"/>
                <a:ea typeface="Aachen" pitchFamily="18" charset="-93"/>
                <a:cs typeface="Times New Roman" pitchFamily="18" charset="0"/>
              </a:rPr>
            </a:br>
            <a:r>
              <a:rPr lang="vi-VN" sz="2800" b="1" dirty="0">
                <a:solidFill>
                  <a:srgbClr val="002060"/>
                </a:solidFill>
                <a:latin typeface="Times New Roman" pitchFamily="18" charset="0"/>
                <a:ea typeface="Aachen" pitchFamily="18" charset="-93"/>
                <a:cs typeface="Times New Roman" pitchFamily="18" charset="0"/>
              </a:rPr>
              <a:t>Kể làm sao xiết muôn vàn ái ân!</a:t>
            </a:r>
            <a:br>
              <a:rPr lang="vi-VN" sz="2800" b="1" dirty="0">
                <a:solidFill>
                  <a:srgbClr val="002060"/>
                </a:solidFill>
                <a:latin typeface="Times New Roman" pitchFamily="18" charset="0"/>
                <a:ea typeface="Aachen" pitchFamily="18" charset="-93"/>
                <a:cs typeface="Times New Roman" pitchFamily="18" charset="0"/>
              </a:rPr>
            </a:br>
            <a:r>
              <a:rPr lang="vi-VN" sz="2800" b="1" dirty="0">
                <a:solidFill>
                  <a:srgbClr val="002060"/>
                </a:solidFill>
                <a:latin typeface="Times New Roman" pitchFamily="18" charset="0"/>
                <a:ea typeface="Aachen" pitchFamily="18" charset="-93"/>
                <a:cs typeface="Times New Roman" pitchFamily="18" charset="0"/>
              </a:rPr>
              <a:t>Trăm nghìn gửi lạy tình quân</a:t>
            </a:r>
            <a:br>
              <a:rPr lang="vi-VN" sz="2800" b="1" dirty="0">
                <a:solidFill>
                  <a:srgbClr val="002060"/>
                </a:solidFill>
                <a:latin typeface="Times New Roman" pitchFamily="18" charset="0"/>
                <a:ea typeface="Aachen" pitchFamily="18" charset="-93"/>
                <a:cs typeface="Times New Roman" pitchFamily="18" charset="0"/>
              </a:rPr>
            </a:br>
            <a:r>
              <a:rPr lang="vi-VN" sz="2800" b="1" dirty="0">
                <a:solidFill>
                  <a:srgbClr val="002060"/>
                </a:solidFill>
                <a:latin typeface="Times New Roman" pitchFamily="18" charset="0"/>
                <a:ea typeface="Aachen" pitchFamily="18" charset="-93"/>
                <a:cs typeface="Times New Roman" pitchFamily="18" charset="0"/>
              </a:rPr>
              <a:t>Tơ duyên ngắn ngủi có ngần ấy </a:t>
            </a:r>
            <a:r>
              <a:rPr lang="vi-VN" sz="2800" b="1" dirty="0" smtClean="0">
                <a:solidFill>
                  <a:srgbClr val="002060"/>
                </a:solidFill>
                <a:latin typeface="Times New Roman" pitchFamily="18" charset="0"/>
                <a:ea typeface="Aachen" pitchFamily="18" charset="-93"/>
                <a:cs typeface="Times New Roman" pitchFamily="18" charset="0"/>
              </a:rPr>
              <a:t>thôi</a:t>
            </a:r>
            <a:r>
              <a:rPr lang="en-US" sz="2800" b="1" dirty="0" smtClean="0">
                <a:solidFill>
                  <a:srgbClr val="002060"/>
                </a:solidFill>
                <a:latin typeface="Times New Roman" pitchFamily="18" charset="0"/>
                <a:ea typeface="Aachen" pitchFamily="18" charset="-93"/>
                <a:cs typeface="Times New Roman" pitchFamily="18" charset="0"/>
              </a:rPr>
              <a:t>!</a:t>
            </a:r>
            <a:r>
              <a:rPr lang="vi-VN" sz="2800" b="1" dirty="0">
                <a:solidFill>
                  <a:srgbClr val="002060"/>
                </a:solidFill>
                <a:latin typeface="Times New Roman" pitchFamily="18" charset="0"/>
                <a:ea typeface="Aachen" pitchFamily="18" charset="-93"/>
                <a:cs typeface="Times New Roman" pitchFamily="18" charset="0"/>
              </a:rPr>
              <a:t/>
            </a:r>
            <a:br>
              <a:rPr lang="vi-VN" sz="2800" b="1" dirty="0">
                <a:solidFill>
                  <a:srgbClr val="002060"/>
                </a:solidFill>
                <a:latin typeface="Times New Roman" pitchFamily="18" charset="0"/>
                <a:ea typeface="Aachen" pitchFamily="18" charset="-93"/>
                <a:cs typeface="Times New Roman" pitchFamily="18" charset="0"/>
              </a:rPr>
            </a:br>
            <a:r>
              <a:rPr lang="vi-VN" sz="2800" b="1" dirty="0">
                <a:solidFill>
                  <a:srgbClr val="002060"/>
                </a:solidFill>
                <a:latin typeface="Times New Roman" pitchFamily="18" charset="0"/>
                <a:ea typeface="Aachen" pitchFamily="18" charset="-93"/>
                <a:cs typeface="Times New Roman" pitchFamily="18" charset="0"/>
              </a:rPr>
              <a:t>Phân sao phận bạc như </a:t>
            </a:r>
            <a:r>
              <a:rPr lang="vi-VN" sz="2800" b="1" dirty="0" smtClean="0">
                <a:solidFill>
                  <a:srgbClr val="002060"/>
                </a:solidFill>
                <a:latin typeface="Times New Roman" pitchFamily="18" charset="0"/>
                <a:ea typeface="Aachen" pitchFamily="18" charset="-93"/>
                <a:cs typeface="Times New Roman" pitchFamily="18" charset="0"/>
              </a:rPr>
              <a:t>vôi</a:t>
            </a:r>
            <a:r>
              <a:rPr lang="en-US" sz="2800" b="1" dirty="0" smtClean="0">
                <a:solidFill>
                  <a:srgbClr val="002060"/>
                </a:solidFill>
                <a:latin typeface="Times New Roman" pitchFamily="18" charset="0"/>
                <a:ea typeface="Aachen" pitchFamily="18" charset="-93"/>
                <a:cs typeface="Times New Roman" pitchFamily="18" charset="0"/>
              </a:rPr>
              <a:t>!</a:t>
            </a:r>
            <a:r>
              <a:rPr lang="vi-VN" sz="2800" b="1" dirty="0">
                <a:solidFill>
                  <a:srgbClr val="002060"/>
                </a:solidFill>
                <a:latin typeface="Times New Roman" pitchFamily="18" charset="0"/>
                <a:ea typeface="Aachen" pitchFamily="18" charset="-93"/>
                <a:cs typeface="Times New Roman" pitchFamily="18" charset="0"/>
              </a:rPr>
              <a:t/>
            </a:r>
            <a:br>
              <a:rPr lang="vi-VN" sz="2800" b="1" dirty="0">
                <a:solidFill>
                  <a:srgbClr val="002060"/>
                </a:solidFill>
                <a:latin typeface="Times New Roman" pitchFamily="18" charset="0"/>
                <a:ea typeface="Aachen" pitchFamily="18" charset="-93"/>
                <a:cs typeface="Times New Roman" pitchFamily="18" charset="0"/>
              </a:rPr>
            </a:br>
            <a:r>
              <a:rPr lang="vi-VN" sz="2800" b="1" dirty="0">
                <a:solidFill>
                  <a:srgbClr val="002060"/>
                </a:solidFill>
                <a:latin typeface="Times New Roman" pitchFamily="18" charset="0"/>
                <a:ea typeface="Aachen" pitchFamily="18" charset="-93"/>
                <a:cs typeface="Times New Roman" pitchFamily="18" charset="0"/>
              </a:rPr>
              <a:t>Đã đành nước chảy hoa trôi lỡ làng.</a:t>
            </a:r>
            <a:br>
              <a:rPr lang="vi-VN" sz="2800" b="1" dirty="0">
                <a:solidFill>
                  <a:srgbClr val="002060"/>
                </a:solidFill>
                <a:latin typeface="Times New Roman" pitchFamily="18" charset="0"/>
                <a:ea typeface="Aachen" pitchFamily="18" charset="-93"/>
                <a:cs typeface="Times New Roman" pitchFamily="18" charset="0"/>
              </a:rPr>
            </a:br>
            <a:r>
              <a:rPr lang="vi-VN" sz="2800" b="1" dirty="0">
                <a:solidFill>
                  <a:srgbClr val="002060"/>
                </a:solidFill>
                <a:latin typeface="Times New Roman" pitchFamily="18" charset="0"/>
                <a:ea typeface="Aachen" pitchFamily="18" charset="-93"/>
                <a:cs typeface="Times New Roman" pitchFamily="18" charset="0"/>
              </a:rPr>
              <a:t>Ôi Kim Lang! Hỡi Kim lang!</a:t>
            </a:r>
            <a:br>
              <a:rPr lang="vi-VN" sz="2800" b="1" dirty="0">
                <a:solidFill>
                  <a:srgbClr val="002060"/>
                </a:solidFill>
                <a:latin typeface="Times New Roman" pitchFamily="18" charset="0"/>
                <a:ea typeface="Aachen" pitchFamily="18" charset="-93"/>
                <a:cs typeface="Times New Roman" pitchFamily="18" charset="0"/>
              </a:rPr>
            </a:br>
            <a:r>
              <a:rPr lang="vi-VN" sz="2800" b="1" dirty="0">
                <a:solidFill>
                  <a:srgbClr val="002060"/>
                </a:solidFill>
                <a:latin typeface="Times New Roman" pitchFamily="18" charset="0"/>
                <a:ea typeface="Aachen" pitchFamily="18" charset="-93"/>
                <a:cs typeface="Times New Roman" pitchFamily="18" charset="0"/>
              </a:rPr>
              <a:t>Thôi thôi thiếp đã phụ chàng từ đây!</a:t>
            </a:r>
            <a:endParaRPr lang="en-US" sz="2800" b="1" dirty="0">
              <a:solidFill>
                <a:srgbClr val="002060"/>
              </a:solidFill>
              <a:latin typeface="Times New Roman" pitchFamily="18" charset="0"/>
              <a:ea typeface="Aachen" pitchFamily="18" charset="-93"/>
              <a:cs typeface="Times New Roman" pitchFamily="18" charset="0"/>
            </a:endParaRPr>
          </a:p>
        </p:txBody>
      </p:sp>
      <p:pic>
        <p:nvPicPr>
          <p:cNvPr id="6146" name="Picture 2" descr="C:\Users\Admin\Desktop\de thi thu\kieu_tranh_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7571" y="1371600"/>
            <a:ext cx="3254029" cy="5105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0" y="589002"/>
            <a:ext cx="9144000" cy="10156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 b="1" spc="50" smtClean="0">
                <a:ln w="11430"/>
                <a:solidFill>
                  <a:srgbClr val="002060"/>
                </a:solidFill>
                <a:effectLst>
                  <a:outerShdw blurRad="76200" dist="50800" dir="5400000" algn="tl" rotWithShape="0">
                    <a:srgbClr val="000000">
                      <a:alpha val="65000"/>
                    </a:srgbClr>
                  </a:outerShdw>
                </a:effectLst>
                <a:latin typeface="Times New Roman" pitchFamily="18" charset="0"/>
                <a:cs typeface="Times New Roman" pitchFamily="18" charset="0"/>
              </a:rPr>
              <a:t>Đoạn 3 ( 8 câu ) Kiều </a:t>
            </a:r>
            <a:r>
              <a:rPr lang="en-US" sz="3000" b="1" spc="50" dirty="0" smtClean="0">
                <a:ln w="11430"/>
                <a:solidFill>
                  <a:srgbClr val="002060"/>
                </a:solidFill>
                <a:effectLst>
                  <a:outerShdw blurRad="76200" dist="50800" dir="5400000" algn="tl" rotWithShape="0">
                    <a:srgbClr val="000000">
                      <a:alpha val="65000"/>
                    </a:srgbClr>
                  </a:outerShdw>
                </a:effectLst>
                <a:latin typeface="Times New Roman" pitchFamily="18" charset="0"/>
                <a:cs typeface="Times New Roman" pitchFamily="18" charset="0"/>
              </a:rPr>
              <a:t>tâm sự với Kim Trọng trong nỗi tuyệt vọng</a:t>
            </a:r>
            <a:endParaRPr lang="en-US" sz="3000" b="1" spc="50" dirty="0">
              <a:ln w="11430"/>
              <a:solidFill>
                <a:srgbClr val="00206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8270402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46"/>
                                        </p:tgtEl>
                                        <p:attrNameLst>
                                          <p:attrName>style.visibility</p:attrName>
                                        </p:attrNameLst>
                                      </p:cBhvr>
                                      <p:to>
                                        <p:strVal val="visible"/>
                                      </p:to>
                                    </p:set>
                                    <p:anim calcmode="lin" valueType="num">
                                      <p:cBhvr additive="base">
                                        <p:cTn id="11" dur="500" fill="hold"/>
                                        <p:tgtEl>
                                          <p:spTgt spid="6146"/>
                                        </p:tgtEl>
                                        <p:attrNameLst>
                                          <p:attrName>ppt_x</p:attrName>
                                        </p:attrNameLst>
                                      </p:cBhvr>
                                      <p:tavLst>
                                        <p:tav tm="0">
                                          <p:val>
                                            <p:strVal val="#ppt_x"/>
                                          </p:val>
                                        </p:tav>
                                        <p:tav tm="100000">
                                          <p:val>
                                            <p:strVal val="#ppt_x"/>
                                          </p:val>
                                        </p:tav>
                                      </p:tavLst>
                                    </p:anim>
                                    <p:anim calcmode="lin" valueType="num">
                                      <p:cBhvr additive="base">
                                        <p:cTn id="12" dur="500" fill="hold"/>
                                        <p:tgtEl>
                                          <p:spTgt spid="6146"/>
                                        </p:tgtEl>
                                        <p:attrNameLst>
                                          <p:attrName>ppt_y</p:attrName>
                                        </p:attrNameLst>
                                      </p:cBhvr>
                                      <p:tavLst>
                                        <p:tav tm="0">
                                          <p:val>
                                            <p:strVal val="1+#ppt_h/2"/>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hu N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669" y="1066800"/>
            <a:ext cx="7741331" cy="55560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365465" y="284202"/>
            <a:ext cx="8229600" cy="55399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 b="1" spc="50" dirty="0" smtClean="0">
                <a:ln w="11430"/>
                <a:solidFill>
                  <a:srgbClr val="002060"/>
                </a:solidFill>
                <a:effectLst>
                  <a:outerShdw blurRad="76200" dist="50800" dir="5400000" algn="tl" rotWithShape="0">
                    <a:srgbClr val="000000">
                      <a:alpha val="65000"/>
                    </a:srgbClr>
                  </a:outerShdw>
                </a:effectLst>
              </a:rPr>
              <a:t>Đoạn </a:t>
            </a:r>
            <a:r>
              <a:rPr lang="en-US" sz="3000" b="1" spc="50" smtClean="0">
                <a:ln w="11430"/>
                <a:solidFill>
                  <a:srgbClr val="002060"/>
                </a:solidFill>
                <a:effectLst>
                  <a:outerShdw blurRad="76200" dist="50800" dir="5400000" algn="tl" rotWithShape="0">
                    <a:srgbClr val="000000">
                      <a:alpha val="65000"/>
                    </a:srgbClr>
                  </a:outerShdw>
                </a:effectLst>
              </a:rPr>
              <a:t>trích “Trao </a:t>
            </a:r>
            <a:r>
              <a:rPr lang="en-US" sz="3000" b="1" spc="50" dirty="0" smtClean="0">
                <a:ln w="11430"/>
                <a:solidFill>
                  <a:srgbClr val="002060"/>
                </a:solidFill>
                <a:effectLst>
                  <a:outerShdw blurRad="76200" dist="50800" dir="5400000" algn="tl" rotWithShape="0">
                    <a:srgbClr val="000000">
                      <a:alpha val="65000"/>
                    </a:srgbClr>
                  </a:outerShdw>
                </a:effectLst>
              </a:rPr>
              <a:t>duyên</a:t>
            </a:r>
            <a:r>
              <a:rPr lang="en-US" sz="3000" b="1" spc="50" dirty="0">
                <a:ln w="11430"/>
                <a:solidFill>
                  <a:srgbClr val="002060"/>
                </a:solidFill>
                <a:effectLst>
                  <a:outerShdw blurRad="76200" dist="50800" dir="5400000" algn="tl" rotWithShape="0">
                    <a:srgbClr val="000000">
                      <a:alpha val="65000"/>
                    </a:srgbClr>
                  </a:outerShdw>
                </a:effectLst>
              </a:rPr>
              <a:t>” bằng </a:t>
            </a:r>
            <a:r>
              <a:rPr lang="en-US" sz="3000" b="1" spc="50" smtClean="0">
                <a:ln w="11430"/>
                <a:solidFill>
                  <a:srgbClr val="002060"/>
                </a:solidFill>
                <a:effectLst>
                  <a:outerShdw blurRad="76200" dist="50800" dir="5400000" algn="tl" rotWithShape="0">
                    <a:srgbClr val="000000">
                      <a:alpha val="65000"/>
                    </a:srgbClr>
                  </a:outerShdw>
                </a:effectLst>
              </a:rPr>
              <a:t>chữ </a:t>
            </a:r>
            <a:r>
              <a:rPr lang="en-US" sz="3000" b="1" spc="50" dirty="0">
                <a:ln w="11430"/>
                <a:solidFill>
                  <a:srgbClr val="002060"/>
                </a:solidFill>
                <a:effectLst>
                  <a:outerShdw blurRad="76200" dist="50800" dir="5400000" algn="tl" rotWithShape="0">
                    <a:srgbClr val="000000">
                      <a:alpha val="65000"/>
                    </a:srgbClr>
                  </a:outerShdw>
                </a:effectLst>
              </a:rPr>
              <a:t>N</a:t>
            </a:r>
            <a:r>
              <a:rPr lang="en-US" sz="3000" b="1" spc="50" smtClean="0">
                <a:ln w="11430"/>
                <a:solidFill>
                  <a:srgbClr val="002060"/>
                </a:solidFill>
                <a:effectLst>
                  <a:outerShdw blurRad="76200" dist="50800" dir="5400000" algn="tl" rotWithShape="0">
                    <a:srgbClr val="000000">
                      <a:alpha val="65000"/>
                    </a:srgbClr>
                  </a:outerShdw>
                </a:effectLst>
              </a:rPr>
              <a:t>ôm</a:t>
            </a:r>
            <a:endParaRPr lang="en-US" sz="3000" b="1" spc="50" dirty="0">
              <a:ln w="11430"/>
              <a:solidFill>
                <a:srgbClr val="00206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892034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6903B4-BCFF-4EA1-9983-4B79C0837A82}&quot;/&gt;&lt;filename val=&quot;C:\DOCUME~1\ADMIN\LOCALS~1\Temp\PR\data\asimages\{B96903B4-BCFF-4EA1-9983-4B79C0837A82}.png&quot;/&gt;&lt;hasEffects val=&quot;1&quot;/&gt;&lt;left val=&quot;141&quot;/&gt;&lt;top val=&quot;100.56&quot;/&gt;&lt;width val=&quot;442.08&quot;/&gt;&lt;height val=&quot;110.52&quot;/&gt;&lt;/ThreeDShapeInfo&gt;"/>
</p:tagLst>
</file>

<file path=ppt/tags/tag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6903B4-BCFF-4EA1-9983-4B79C0837A82}&quot;/&gt;&lt;filename val=&quot;C:\DOCUME~1\ADMIN\LOCALS~1\Temp\PR\data\asimages\{B96903B4-BCFF-4EA1-9983-4B79C0837A82}.png&quot;/&gt;&lt;hasEffects val=&quot;1&quot;/&gt;&lt;left val=&quot;141&quot;/&gt;&lt;top val=&quot;100.56&quot;/&gt;&lt;width val=&quot;442.08&quot;/&gt;&lt;height val=&quot;110.52&quot;/&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6903B4-BCFF-4EA1-9983-4B79C0837A82}&quot;/&gt;&lt;filename val=&quot;C:\DOCUME~1\ADMIN\LOCALS~1\Temp\PR\data\asimages\{B96903B4-BCFF-4EA1-9983-4B79C0837A82}.png&quot;/&gt;&lt;hasEffects val=&quot;1&quot;/&gt;&lt;left val=&quot;141&quot;/&gt;&lt;top val=&quot;100.56&quot;/&gt;&lt;width val=&quot;442.08&quot;/&gt;&lt;height val=&quot;110.52&quot;/&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6903B4-BCFF-4EA1-9983-4B79C0837A82}&quot;/&gt;&lt;filename val=&quot;C:\DOCUME~1\ADMIN\LOCALS~1\Temp\PR\data\asimages\{B96903B4-BCFF-4EA1-9983-4B79C0837A82}.png&quot;/&gt;&lt;hasEffects val=&quot;1&quot;/&gt;&lt;left val=&quot;141&quot;/&gt;&lt;top val=&quot;100.56&quot;/&gt;&lt;width val=&quot;442.08&quot;/&gt;&lt;height val=&quot;110.52&quot;/&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6903B4-BCFF-4EA1-9983-4B79C0837A82}&quot;/&gt;&lt;filename val=&quot;C:\DOCUME~1\ADMIN\LOCALS~1\Temp\PR\data\asimages\{B96903B4-BCFF-4EA1-9983-4B79C0837A82}.png&quot;/&gt;&lt;hasEffects val=&quot;1&quot;/&gt;&lt;left val=&quot;141&quot;/&gt;&lt;top val=&quot;100.56&quot;/&gt;&lt;width val=&quot;442.08&quot;/&gt;&lt;height val=&quot;110.52&quot;/&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6903B4-BCFF-4EA1-9983-4B79C0837A82}&quot;/&gt;&lt;filename val=&quot;C:\DOCUME~1\ADMIN\LOCALS~1\Temp\PR\data\asimages\{B96903B4-BCFF-4EA1-9983-4B79C0837A82}.png&quot;/&gt;&lt;hasEffects val=&quot;1&quot;/&gt;&lt;left val=&quot;141&quot;/&gt;&lt;top val=&quot;100.56&quot;/&gt;&lt;width val=&quot;442.08&quot;/&gt;&lt;height val=&quot;110.52&quot;/&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6903B4-BCFF-4EA1-9983-4B79C0837A82}&quot;/&gt;&lt;filename val=&quot;C:\DOCUME~1\ADMIN\LOCALS~1\Temp\PR\data\asimages\{B96903B4-BCFF-4EA1-9983-4B79C0837A82}.png&quot;/&gt;&lt;hasEffects val=&quot;1&quot;/&gt;&lt;left val=&quot;141&quot;/&gt;&lt;top val=&quot;100.56&quot;/&gt;&lt;width val=&quot;442.08&quot;/&gt;&lt;height val=&quot;110.52&quot;/&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6903B4-BCFF-4EA1-9983-4B79C0837A82}&quot;/&gt;&lt;filename val=&quot;C:\DOCUME~1\ADMIN\LOCALS~1\Temp\PR\data\asimages\{B96903B4-BCFF-4EA1-9983-4B79C0837A82}.png&quot;/&gt;&lt;hasEffects val=&quot;1&quot;/&gt;&lt;left val=&quot;141&quot;/&gt;&lt;top val=&quot;100.56&quot;/&gt;&lt;width val=&quot;442.08&quot;/&gt;&lt;height val=&quot;110.52&quot;/&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6903B4-BCFF-4EA1-9983-4B79C0837A82}&quot;/&gt;&lt;filename val=&quot;C:\DOCUME~1\ADMIN\LOCALS~1\Temp\PR\data\asimages\{B96903B4-BCFF-4EA1-9983-4B79C0837A82}.png&quot;/&gt;&lt;hasEffects val=&quot;1&quot;/&gt;&lt;left val=&quot;141&quot;/&gt;&lt;top val=&quot;100.56&quot;/&gt;&lt;width val=&quot;442.08&quot;/&gt;&lt;height val=&quot;110.52&quot;/&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6903B4-BCFF-4EA1-9983-4B79C0837A82}&quot;/&gt;&lt;filename val=&quot;C:\DOCUME~1\ADMIN\LOCALS~1\Temp\PR\data\asimages\{B96903B4-BCFF-4EA1-9983-4B79C0837A82}.png&quot;/&gt;&lt;hasEffects val=&quot;1&quot;/&gt;&lt;left val=&quot;141&quot;/&gt;&lt;top val=&quot;100.56&quot;/&gt;&lt;width val=&quot;442.08&quot;/&gt;&lt;height val=&quot;110.52&quot;/&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6903B4-BCFF-4EA1-9983-4B79C0837A82}&quot;/&gt;&lt;filename val=&quot;C:\DOCUME~1\ADMIN\LOCALS~1\Temp\PR\data\asimages\{B96903B4-BCFF-4EA1-9983-4B79C0837A82}.png&quot;/&gt;&lt;hasEffects val=&quot;1&quot;/&gt;&lt;left val=&quot;141&quot;/&gt;&lt;top val=&quot;100.56&quot;/&gt;&lt;width val=&quot;442.08&quot;/&gt;&lt;height val=&quot;110.52&quot;/&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6903B4-BCFF-4EA1-9983-4B79C0837A82}&quot;/&gt;&lt;filename val=&quot;C:\DOCUME~1\ADMIN\LOCALS~1\Temp\PR\data\asimages\{B96903B4-BCFF-4EA1-9983-4B79C0837A82}.png&quot;/&gt;&lt;hasEffects val=&quot;1&quot;/&gt;&lt;left val=&quot;141&quot;/&gt;&lt;top val=&quot;100.56&quot;/&gt;&lt;width val=&quot;442.08&quot;/&gt;&lt;height val=&quot;110.52&quot;/&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6903B4-BCFF-4EA1-9983-4B79C0837A82}&quot;/&gt;&lt;filename val=&quot;C:\DOCUME~1\ADMIN\LOCALS~1\Temp\PR\data\asimages\{B96903B4-BCFF-4EA1-9983-4B79C0837A82}.png&quot;/&gt;&lt;hasEffects val=&quot;1&quot;/&gt;&lt;left val=&quot;141&quot;/&gt;&lt;top val=&quot;100.56&quot;/&gt;&lt;width val=&quot;442.08&quot;/&gt;&lt;height val=&quot;110.52&quot;/&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6903B4-BCFF-4EA1-9983-4B79C0837A82}&quot;/&gt;&lt;filename val=&quot;C:\DOCUME~1\ADMIN\LOCALS~1\Temp\PR\data\asimages\{B96903B4-BCFF-4EA1-9983-4B79C0837A82}.png&quot;/&gt;&lt;hasEffects val=&quot;1&quot;/&gt;&lt;left val=&quot;141&quot;/&gt;&lt;top val=&quot;100.56&quot;/&gt;&lt;width val=&quot;442.08&quot;/&gt;&lt;height val=&quot;110.52&quot;/&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6903B4-BCFF-4EA1-9983-4B79C0837A82}&quot;/&gt;&lt;filename val=&quot;C:\DOCUME~1\ADMIN\LOCALS~1\Temp\PR\data\asimages\{B96903B4-BCFF-4EA1-9983-4B79C0837A82}.png&quot;/&gt;&lt;hasEffects val=&quot;1&quot;/&gt;&lt;left val=&quot;141&quot;/&gt;&lt;top val=&quot;100.56&quot;/&gt;&lt;width val=&quot;442.08&quot;/&gt;&lt;height val=&quot;110.52&quot;/&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6903B4-BCFF-4EA1-9983-4B79C0837A82}&quot;/&gt;&lt;filename val=&quot;C:\DOCUME~1\ADMIN\LOCALS~1\Temp\PR\data\asimages\{B96903B4-BCFF-4EA1-9983-4B79C0837A82}.png&quot;/&gt;&lt;hasEffects val=&quot;1&quot;/&gt;&lt;left val=&quot;141&quot;/&gt;&lt;top val=&quot;100.56&quot;/&gt;&lt;width val=&quot;442.08&quot;/&gt;&lt;height val=&quot;110.52&quot;/&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6903B4-BCFF-4EA1-9983-4B79C0837A82}&quot;/&gt;&lt;filename val=&quot;C:\DOCUME~1\ADMIN\LOCALS~1\Temp\PR\data\asimages\{B96903B4-BCFF-4EA1-9983-4B79C0837A82}.png&quot;/&gt;&lt;hasEffects val=&quot;1&quot;/&gt;&lt;left val=&quot;141&quot;/&gt;&lt;top val=&quot;100.56&quot;/&gt;&lt;width val=&quot;442.08&quot;/&gt;&lt;height val=&quot;110.52&quot;/&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6903B4-BCFF-4EA1-9983-4B79C0837A82}&quot;/&gt;&lt;filename val=&quot;C:\DOCUME~1\ADMIN\LOCALS~1\Temp\PR\data\asimages\{B96903B4-BCFF-4EA1-9983-4B79C0837A82}.png&quot;/&gt;&lt;hasEffects val=&quot;1&quot;/&gt;&lt;left val=&quot;141&quot;/&gt;&lt;top val=&quot;100.56&quot;/&gt;&lt;width val=&quot;442.08&quot;/&gt;&lt;height val=&quot;110.52&quot;/&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6903B4-BCFF-4EA1-9983-4B79C0837A82}&quot;/&gt;&lt;filename val=&quot;C:\DOCUME~1\ADMIN\LOCALS~1\Temp\PR\data\asimages\{B96903B4-BCFF-4EA1-9983-4B79C0837A82}.png&quot;/&gt;&lt;hasEffects val=&quot;1&quot;/&gt;&lt;left val=&quot;141&quot;/&gt;&lt;top val=&quot;100.56&quot;/&gt;&lt;width val=&quot;442.08&quot;/&gt;&lt;height val=&quot;110.52&quot;/&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6903B4-BCFF-4EA1-9983-4B79C0837A82}&quot;/&gt;&lt;filename val=&quot;C:\DOCUME~1\ADMIN\LOCALS~1\Temp\PR\data\asimages\{B96903B4-BCFF-4EA1-9983-4B79C0837A82}.png&quot;/&gt;&lt;hasEffects val=&quot;1&quot;/&gt;&lt;left val=&quot;141&quot;/&gt;&lt;top val=&quot;100.56&quot;/&gt;&lt;width val=&quot;442.08&quot;/&gt;&lt;height val=&quot;110.52&quot;/&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6903B4-BCFF-4EA1-9983-4B79C0837A82}&quot;/&gt;&lt;filename val=&quot;C:\DOCUME~1\ADMIN\LOCALS~1\Temp\PR\data\asimages\{B96903B4-BCFF-4EA1-9983-4B79C0837A82}.png&quot;/&gt;&lt;hasEffects val=&quot;1&quot;/&gt;&lt;left val=&quot;141&quot;/&gt;&lt;top val=&quot;100.56&quot;/&gt;&lt;width val=&quot;442.08&quot;/&gt;&lt;height val=&quot;110.52&quot;/&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6903B4-BCFF-4EA1-9983-4B79C0837A82}&quot;/&gt;&lt;filename val=&quot;C:\DOCUME~1\ADMIN\LOCALS~1\Temp\PR\data\asimages\{B96903B4-BCFF-4EA1-9983-4B79C0837A82}.png&quot;/&gt;&lt;hasEffects val=&quot;1&quot;/&gt;&lt;left val=&quot;141&quot;/&gt;&lt;top val=&quot;100.56&quot;/&gt;&lt;width val=&quot;442.08&quot;/&gt;&lt;height val=&quot;110.52&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6903B4-BCFF-4EA1-9983-4B79C0837A82}&quot;/&gt;&lt;filename val=&quot;C:\DOCUME~1\ADMIN\LOCALS~1\Temp\PR\data\asimages\{B96903B4-BCFF-4EA1-9983-4B79C0837A82}.png&quot;/&gt;&lt;hasEffects val=&quot;1&quot;/&gt;&lt;left val=&quot;141&quot;/&gt;&lt;top val=&quot;100.56&quot;/&gt;&lt;width val=&quot;442.08&quot;/&gt;&lt;height val=&quot;110.52&quot;/&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PRESENTER_SHAPEINFO" val="&lt;ThreeDShapeInfo&gt;&lt;uuid val=&quot;{2C10E2FC-0544-4074-A781-081275079A3C}&quot;/&gt;&lt;isInvalidForFieldText val=&quot;0&quot;/&gt;&lt;Image&gt;&lt;filename val=&quot;C:\Users\Administrator\Documents\My Adobe Presentations\Presentation112\data\asimages\{2C10E2FC-0544-4074-A781-081275079A3C}_1.png&quot;/&gt;&lt;left val=&quot;206&quot;/&gt;&lt;top val=&quot;385&quot;/&gt;&lt;width val=&quot;309&quot;/&gt;&lt;height val=&quot;40&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6903B4-BCFF-4EA1-9983-4B79C0837A82}&quot;/&gt;&lt;filename val=&quot;C:\DOCUME~1\ADMIN\LOCALS~1\Temp\PR\data\asimages\{B96903B4-BCFF-4EA1-9983-4B79C0837A82}.png&quot;/&gt;&lt;hasEffects val=&quot;1&quot;/&gt;&lt;left val=&quot;141&quot;/&gt;&lt;top val=&quot;100.56&quot;/&gt;&lt;width val=&quot;442.08&quot;/&gt;&lt;height val=&quot;110.52&quot;/&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6903B4-BCFF-4EA1-9983-4B79C0837A82}&quot;/&gt;&lt;filename val=&quot;C:\DOCUME~1\ADMIN\LOCALS~1\Temp\PR\data\asimages\{B96903B4-BCFF-4EA1-9983-4B79C0837A82}.png&quot;/&gt;&lt;hasEffects val=&quot;1&quot;/&gt;&lt;left val=&quot;141&quot;/&gt;&lt;top val=&quot;100.56&quot;/&gt;&lt;width val=&quot;442.08&quot;/&gt;&lt;height val=&quot;110.52&quot;/&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6903B4-BCFF-4EA1-9983-4B79C0837A82}&quot;/&gt;&lt;filename val=&quot;C:\DOCUME~1\ADMIN\LOCALS~1\Temp\PR\data\asimages\{B96903B4-BCFF-4EA1-9983-4B79C0837A82}.png&quot;/&gt;&lt;hasEffects val=&quot;1&quot;/&gt;&lt;left val=&quot;141&quot;/&gt;&lt;top val=&quot;100.56&quot;/&gt;&lt;width val=&quot;442.08&quot;/&gt;&lt;height val=&quot;110.52&quot;/&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PRESENTER_SHAPEINFO" val="&lt;ThreeDShapeInfo&gt;&lt;uuid val=&quot;{2C10E2FC-0544-4074-A781-081275079A3C}&quot;/&gt;&lt;isInvalidForFieldText val=&quot;0&quot;/&gt;&lt;Image&gt;&lt;filename val=&quot;C:\Users\Administrator\Documents\My Adobe Presentations\Presentation112\data\asimages\{2C10E2FC-0544-4074-A781-081275079A3C}_1.png&quot;/&gt;&lt;left val=&quot;206&quot;/&gt;&lt;top val=&quot;385&quot;/&gt;&lt;width val=&quot;309&quot;/&gt;&lt;height val=&quot;40&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6903B4-BCFF-4EA1-9983-4B79C0837A82}&quot;/&gt;&lt;filename val=&quot;C:\DOCUME~1\ADMIN\LOCALS~1\Temp\PR\data\asimages\{B96903B4-BCFF-4EA1-9983-4B79C0837A82}.png&quot;/&gt;&lt;hasEffects val=&quot;1&quot;/&gt;&lt;left val=&quot;141&quot;/&gt;&lt;top val=&quot;100.56&quot;/&gt;&lt;width val=&quot;442.08&quot;/&gt;&lt;height val=&quot;110.52&quot;/&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6903B4-BCFF-4EA1-9983-4B79C0837A82}&quot;/&gt;&lt;filename val=&quot;C:\DOCUME~1\ADMIN\LOCALS~1\Temp\PR\data\asimages\{B96903B4-BCFF-4EA1-9983-4B79C0837A82}.png&quot;/&gt;&lt;hasEffects val=&quot;1&quot;/&gt;&lt;left val=&quot;141&quot;/&gt;&lt;top val=&quot;100.56&quot;/&gt;&lt;width val=&quot;442.08&quot;/&gt;&lt;height val=&quot;110.52&quot;/&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PRESENTER_SHAPEINFO" val="&lt;ThreeDShapeInfo&gt;&lt;uuid val=&quot;{2C10E2FC-0544-4074-A781-081275079A3C}&quot;/&gt;&lt;isInvalidForFieldText val=&quot;0&quot;/&gt;&lt;Image&gt;&lt;filename val=&quot;C:\Users\Administrator\Documents\My Adobe Presentations\Presentation112\data\asimages\{2C10E2FC-0544-4074-A781-081275079A3C}_1.png&quot;/&gt;&lt;left val=&quot;206&quot;/&gt;&lt;top val=&quot;385&quot;/&gt;&lt;width val=&quot;309&quot;/&gt;&lt;height val=&quot;40&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6903B4-BCFF-4EA1-9983-4B79C0837A82}&quot;/&gt;&lt;filename val=&quot;C:\DOCUME~1\ADMIN\LOCALS~1\Temp\PR\data\asimages\{B96903B4-BCFF-4EA1-9983-4B79C0837A82}.png&quot;/&gt;&lt;hasEffects val=&quot;1&quot;/&gt;&lt;left val=&quot;141&quot;/&gt;&lt;top val=&quot;100.56&quot;/&gt;&lt;width val=&quot;442.08&quot;/&gt;&lt;height val=&quot;110.52&quot;/&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6903B4-BCFF-4EA1-9983-4B79C0837A82}&quot;/&gt;&lt;filename val=&quot;C:\DOCUME~1\ADMIN\LOCALS~1\Temp\PR\data\asimages\{B96903B4-BCFF-4EA1-9983-4B79C0837A82}.png&quot;/&gt;&lt;hasEffects val=&quot;1&quot;/&gt;&lt;left val=&quot;141&quot;/&gt;&lt;top val=&quot;100.56&quot;/&gt;&lt;width val=&quot;442.08&quot;/&gt;&lt;height val=&quot;110.52&quot;/&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PRESENTER_SHAPEINFO" val="&lt;ThreeDShapeInfo&gt;&lt;uuid val=&quot;{2C10E2FC-0544-4074-A781-081275079A3C}&quot;/&gt;&lt;isInvalidForFieldText val=&quot;0&quot;/&gt;&lt;Image&gt;&lt;filename val=&quot;C:\Users\Administrator\Documents\My Adobe Presentations\Presentation112\data\asimages\{2C10E2FC-0544-4074-A781-081275079A3C}_1.png&quot;/&gt;&lt;left val=&quot;206&quot;/&gt;&lt;top val=&quot;385&quot;/&gt;&lt;width val=&quot;309&quot;/&gt;&lt;height val=&quot;40&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PRESENTER_SHAPEINFO" val="&lt;ThreeDShapeInfo&gt;&lt;uuid val=&quot;{2C10E2FC-0544-4074-A781-081275079A3C}&quot;/&gt;&lt;isInvalidForFieldText val=&quot;0&quot;/&gt;&lt;Image&gt;&lt;filename val=&quot;C:\Users\Administrator\Documents\My Adobe Presentations\Presentation112\data\asimages\{2C10E2FC-0544-4074-A781-081275079A3C}_1.png&quot;/&gt;&lt;left val=&quot;206&quot;/&gt;&lt;top val=&quot;385&quot;/&gt;&lt;width val=&quot;309&quot;/&gt;&lt;height val=&quot;40&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6903B4-BCFF-4EA1-9983-4B79C0837A82}&quot;/&gt;&lt;filename val=&quot;C:\DOCUME~1\ADMIN\LOCALS~1\Temp\PR\data\asimages\{B96903B4-BCFF-4EA1-9983-4B79C0837A82}.png&quot;/&gt;&lt;hasEffects val=&quot;1&quot;/&gt;&lt;left val=&quot;141&quot;/&gt;&lt;top val=&quot;100.56&quot;/&gt;&lt;width val=&quot;442.08&quot;/&gt;&lt;height val=&quot;110.52&quot;/&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6903B4-BCFF-4EA1-9983-4B79C0837A82}&quot;/&gt;&lt;filename val=&quot;C:\DOCUME~1\ADMIN\LOCALS~1\Temp\PR\data\asimages\{B96903B4-BCFF-4EA1-9983-4B79C0837A82}.png&quot;/&gt;&lt;hasEffects val=&quot;1&quot;/&gt;&lt;left val=&quot;141&quot;/&gt;&lt;top val=&quot;100.56&quot;/&gt;&lt;width val=&quot;442.08&quot;/&gt;&lt;height val=&quot;110.52&quot;/&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6903B4-BCFF-4EA1-9983-4B79C0837A82}&quot;/&gt;&lt;filename val=&quot;C:\DOCUME~1\ADMIN\LOCALS~1\Temp\PR\data\asimages\{B96903B4-BCFF-4EA1-9983-4B79C0837A82}.png&quot;/&gt;&lt;hasEffects val=&quot;1&quot;/&gt;&lt;left val=&quot;141&quot;/&gt;&lt;top val=&quot;100.56&quot;/&gt;&lt;width val=&quot;442.08&quot;/&gt;&lt;height val=&quot;110.52&quot;/&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6903B4-BCFF-4EA1-9983-4B79C0837A82}&quot;/&gt;&lt;filename val=&quot;C:\DOCUME~1\ADMIN\LOCALS~1\Temp\PR\data\asimages\{B96903B4-BCFF-4EA1-9983-4B79C0837A82}.png&quot;/&gt;&lt;hasEffects val=&quot;1&quot;/&gt;&lt;left val=&quot;141&quot;/&gt;&lt;top val=&quot;100.56&quot;/&gt;&lt;width val=&quot;442.08&quot;/&gt;&lt;height val=&quot;110.52&quot;/&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6903B4-BCFF-4EA1-9983-4B79C0837A82}&quot;/&gt;&lt;filename val=&quot;C:\DOCUME~1\ADMIN\LOCALS~1\Temp\PR\data\asimages\{B96903B4-BCFF-4EA1-9983-4B79C0837A82}.png&quot;/&gt;&lt;hasEffects val=&quot;1&quot;/&gt;&lt;left val=&quot;141&quot;/&gt;&lt;top val=&quot;100.56&quot;/&gt;&lt;width val=&quot;442.08&quot;/&gt;&lt;height val=&quot;110.52&quot;/&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6903B4-BCFF-4EA1-9983-4B79C0837A82}&quot;/&gt;&lt;filename val=&quot;C:\DOCUME~1\ADMIN\LOCALS~1\Temp\PR\data\asimages\{B96903B4-BCFF-4EA1-9983-4B79C0837A82}.png&quot;/&gt;&lt;hasEffects val=&quot;1&quot;/&gt;&lt;left val=&quot;141&quot;/&gt;&lt;top val=&quot;100.56&quot;/&gt;&lt;width val=&quot;442.08&quot;/&gt;&lt;height val=&quot;110.52&quot;/&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PRESENTER_SHAPEINFO" val="&lt;ThreeDShapeInfo&gt;&lt;uuid val=&quot;{2C10E2FC-0544-4074-A781-081275079A3C}&quot;/&gt;&lt;isInvalidForFieldText val=&quot;0&quot;/&gt;&lt;Image&gt;&lt;filename val=&quot;C:\Users\Administrator\Documents\My Adobe Presentations\Presentation112\data\asimages\{2C10E2FC-0544-4074-A781-081275079A3C}_1.png&quot;/&gt;&lt;left val=&quot;206&quot;/&gt;&lt;top val=&quot;385&quot;/&gt;&lt;width val=&quot;309&quot;/&gt;&lt;height val=&quot;40&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6903B4-BCFF-4EA1-9983-4B79C0837A82}&quot;/&gt;&lt;filename val=&quot;C:\DOCUME~1\ADMIN\LOCALS~1\Temp\PR\data\asimages\{B96903B4-BCFF-4EA1-9983-4B79C0837A82}.png&quot;/&gt;&lt;hasEffects val=&quot;1&quot;/&gt;&lt;left val=&quot;141&quot;/&gt;&lt;top val=&quot;100.56&quot;/&gt;&lt;width val=&quot;442.08&quot;/&gt;&lt;height val=&quot;110.52&quot;/&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6903B4-BCFF-4EA1-9983-4B79C0837A82}&quot;/&gt;&lt;filename val=&quot;C:\DOCUME~1\ADMIN\LOCALS~1\Temp\PR\data\asimages\{B96903B4-BCFF-4EA1-9983-4B79C0837A82}.png&quot;/&gt;&lt;hasEffects val=&quot;1&quot;/&gt;&lt;left val=&quot;141&quot;/&gt;&lt;top val=&quot;100.56&quot;/&gt;&lt;width val=&quot;442.08&quot;/&gt;&lt;height val=&quot;110.52&quot;/&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6903B4-BCFF-4EA1-9983-4B79C0837A82}&quot;/&gt;&lt;filename val=&quot;C:\DOCUME~1\ADMIN\LOCALS~1\Temp\PR\data\asimages\{B96903B4-BCFF-4EA1-9983-4B79C0837A82}.png&quot;/&gt;&lt;hasEffects val=&quot;1&quot;/&gt;&lt;left val=&quot;141&quot;/&gt;&lt;top val=&quot;100.56&quot;/&gt;&lt;width val=&quot;442.08&quot;/&gt;&lt;height val=&quot;110.52&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TotalTime>
  <Words>2118</Words>
  <Application>Microsoft Office PowerPoint</Application>
  <PresentationFormat>On-screen Show (4:3)</PresentationFormat>
  <Paragraphs>282</Paragraphs>
  <Slides>35</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Aachen</vt:lpstr>
      <vt:lpstr>Arial</vt:lpstr>
      <vt:lpstr>Calibri</vt:lpstr>
      <vt:lpstr>Roboto Condensed</vt:lpstr>
      <vt:lpstr>Segoe UI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saocodon</dc:creator>
  <cp:lastModifiedBy>Admin</cp:lastModifiedBy>
  <cp:revision>53</cp:revision>
  <dcterms:created xsi:type="dcterms:W3CDTF">2020-04-17T23:53:02Z</dcterms:created>
  <dcterms:modified xsi:type="dcterms:W3CDTF">2020-04-29T14:30:46Z</dcterms:modified>
</cp:coreProperties>
</file>